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8" r:id="rId3"/>
    <p:sldId id="286" r:id="rId4"/>
    <p:sldId id="285" r:id="rId5"/>
    <p:sldId id="287" r:id="rId6"/>
    <p:sldId id="288" r:id="rId7"/>
    <p:sldId id="289" r:id="rId8"/>
    <p:sldId id="290" r:id="rId9"/>
    <p:sldId id="291" r:id="rId10"/>
    <p:sldId id="292" r:id="rId11"/>
    <p:sldId id="293" r:id="rId12"/>
    <p:sldId id="294" r:id="rId13"/>
    <p:sldId id="295" r:id="rId14"/>
    <p:sldId id="296" r:id="rId15"/>
    <p:sldId id="297" r:id="rId16"/>
    <p:sldId id="259" r:id="rId17"/>
    <p:sldId id="299" r:id="rId18"/>
    <p:sldId id="260" r:id="rId19"/>
    <p:sldId id="300" r:id="rId20"/>
    <p:sldId id="261" r:id="rId21"/>
    <p:sldId id="301" r:id="rId22"/>
    <p:sldId id="298" r:id="rId23"/>
    <p:sldId id="262" r:id="rId24"/>
    <p:sldId id="263" r:id="rId25"/>
    <p:sldId id="264" r:id="rId26"/>
    <p:sldId id="265" r:id="rId27"/>
    <p:sldId id="266" r:id="rId28"/>
    <p:sldId id="302" r:id="rId29"/>
    <p:sldId id="303" r:id="rId30"/>
    <p:sldId id="274" r:id="rId31"/>
    <p:sldId id="275" r:id="rId32"/>
    <p:sldId id="304" r:id="rId33"/>
    <p:sldId id="276" r:id="rId34"/>
    <p:sldId id="277" r:id="rId35"/>
    <p:sldId id="278" r:id="rId36"/>
    <p:sldId id="279" r:id="rId37"/>
    <p:sldId id="280" r:id="rId38"/>
    <p:sldId id="281" r:id="rId39"/>
    <p:sldId id="282" r:id="rId40"/>
    <p:sldId id="283"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7061" autoAdjust="0"/>
  </p:normalViewPr>
  <p:slideViewPr>
    <p:cSldViewPr>
      <p:cViewPr varScale="1">
        <p:scale>
          <a:sx n="82" d="100"/>
          <a:sy n="82" d="100"/>
        </p:scale>
        <p:origin x="-129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8FD2E-E10F-4095-A552-76B92E4E7DC3}" type="datetimeFigureOut">
              <a:rPr lang="en-AU" smtClean="0"/>
              <a:t>1/07/14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E8419-F593-4971-9228-357A4ED8D35E}" type="slidenum">
              <a:rPr lang="en-AU" smtClean="0"/>
              <a:t>‹#›</a:t>
            </a:fld>
            <a:endParaRPr lang="en-AU"/>
          </a:p>
        </p:txBody>
      </p:sp>
    </p:spTree>
    <p:extLst>
      <p:ext uri="{BB962C8B-B14F-4D97-AF65-F5344CB8AC3E}">
        <p14:creationId xmlns:p14="http://schemas.microsoft.com/office/powerpoint/2010/main" val="76508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christianity.about.com/od/whatdoesthebiblesay/a/bibleforgivenes.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Reconciliation is officially called the </a:t>
            </a:r>
            <a:r>
              <a:rPr lang="en-US" sz="1200" b="1" kern="1200" dirty="0" smtClean="0">
                <a:solidFill>
                  <a:schemeClr val="tx1"/>
                </a:solidFill>
                <a:latin typeface="+mn-lt"/>
                <a:ea typeface="+mn-ea"/>
                <a:cs typeface="+mn-cs"/>
              </a:rPr>
              <a:t>Sacrament of Penance. In the past, it was also called Confession. These titles are all aspects of the meaning of the Sacrament.</a:t>
            </a:r>
          </a:p>
          <a:p>
            <a:r>
              <a:rPr lang="en-US" sz="1200" b="1" kern="1200" dirty="0" smtClean="0">
                <a:solidFill>
                  <a:schemeClr val="tx1"/>
                </a:solidFill>
                <a:latin typeface="+mn-lt"/>
                <a:ea typeface="+mn-ea"/>
                <a:cs typeface="+mn-cs"/>
              </a:rPr>
              <a:t>It celebrates the call to repentance after a process of conversion of heart. </a:t>
            </a:r>
          </a:p>
          <a:p>
            <a:r>
              <a:rPr lang="en-US" sz="1200" b="1" kern="1200" dirty="0" smtClean="0">
                <a:solidFill>
                  <a:schemeClr val="tx1"/>
                </a:solidFill>
                <a:latin typeface="+mn-lt"/>
                <a:ea typeface="+mn-ea"/>
                <a:cs typeface="+mn-cs"/>
              </a:rPr>
              <a:t>This includes confessing our sins and receiving the forgiveness of God through the ministry of the priest. </a:t>
            </a:r>
          </a:p>
          <a:p>
            <a:r>
              <a:rPr lang="en-US" sz="1200" b="1" kern="1200" dirty="0" smtClean="0">
                <a:solidFill>
                  <a:schemeClr val="tx1"/>
                </a:solidFill>
                <a:latin typeface="+mn-lt"/>
                <a:ea typeface="+mn-ea"/>
                <a:cs typeface="+mn-cs"/>
              </a:rPr>
              <a:t>Through this process, a person is reconciled with the Church and continues to live as a disciple of Jesus Christ.</a:t>
            </a:r>
          </a:p>
          <a:p>
            <a:endParaRPr lang="en-US" sz="1200" b="1" kern="1200" dirty="0" smtClean="0">
              <a:solidFill>
                <a:schemeClr val="tx1"/>
              </a:solidFill>
              <a:latin typeface="+mn-lt"/>
              <a:ea typeface="+mn-ea"/>
              <a:cs typeface="+mn-cs"/>
            </a:endParaRPr>
          </a:p>
          <a:p>
            <a:pPr>
              <a:buNone/>
            </a:pPr>
            <a:r>
              <a:rPr lang="en-US" sz="1200" b="1" dirty="0" smtClean="0"/>
              <a:t>It is a celebration of God’s love and mercy. </a:t>
            </a:r>
          </a:p>
          <a:p>
            <a:pPr>
              <a:buNone/>
            </a:pPr>
            <a:endParaRPr lang="en-US" sz="1200" b="1" dirty="0" smtClean="0"/>
          </a:p>
          <a:p>
            <a:pPr>
              <a:buNone/>
            </a:pPr>
            <a:r>
              <a:rPr lang="en-US" sz="1200" b="1" dirty="0" smtClean="0"/>
              <a:t>It celebrates the call to repentance after a process</a:t>
            </a:r>
          </a:p>
          <a:p>
            <a:pPr>
              <a:buNone/>
            </a:pPr>
            <a:r>
              <a:rPr lang="en-US" sz="1200" b="1" dirty="0" smtClean="0"/>
              <a:t> of conversion of heart.</a:t>
            </a:r>
            <a:endParaRPr lang="en-AU"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2</a:t>
            </a:r>
            <a:r>
              <a:rPr lang="en-AU" baseline="30000" dirty="0" smtClean="0"/>
              <a:t>nd</a:t>
            </a:r>
            <a:r>
              <a:rPr lang="en-AU" baseline="0" dirty="0" smtClean="0"/>
              <a:t> Rite:  </a:t>
            </a:r>
            <a:r>
              <a:rPr lang="en-AU" dirty="0" smtClean="0"/>
              <a:t>communal celebration: A public celebration usually at an important time in the catholic year. In this rite they also have an individual confession as well.</a:t>
            </a:r>
          </a:p>
          <a:p>
            <a:r>
              <a:rPr lang="en-AU" dirty="0" smtClean="0"/>
              <a:t>The 2</a:t>
            </a:r>
            <a:r>
              <a:rPr lang="en-AU" baseline="30000" dirty="0" smtClean="0"/>
              <a:t>nd</a:t>
            </a:r>
            <a:r>
              <a:rPr lang="en-AU" baseline="0" dirty="0" smtClean="0"/>
              <a:t> rite , communal celebration,  is most regularly celebrated by parish communities for children making their first reconciliation.  Schools support of this rite is most common in primary schools. In many cases the school supports the parish by assisting to prepare the children </a:t>
            </a:r>
            <a:endParaRPr lang="en-AU"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19</a:t>
            </a:fld>
            <a:endParaRPr lang="en-AU"/>
          </a:p>
        </p:txBody>
      </p:sp>
    </p:spTree>
    <p:extLst>
      <p:ext uri="{BB962C8B-B14F-4D97-AF65-F5344CB8AC3E}">
        <p14:creationId xmlns:p14="http://schemas.microsoft.com/office/powerpoint/2010/main" val="408828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i="0" dirty="0" smtClean="0"/>
              <a:t>Some elements of the ritual have stayed the</a:t>
            </a:r>
            <a:r>
              <a:rPr lang="en-AU" sz="1400" b="1" i="0" baseline="0" dirty="0" smtClean="0"/>
              <a:t> same:</a:t>
            </a:r>
          </a:p>
          <a:p>
            <a:endParaRPr lang="en-AU" dirty="0" smtClean="0"/>
          </a:p>
          <a:p>
            <a:r>
              <a:rPr lang="en-AU" dirty="0" smtClean="0"/>
              <a:t>Beneath the changes in discipline and celebration that this sacrament has undergone over the centuries, the same </a:t>
            </a:r>
            <a:r>
              <a:rPr lang="en-AU" i="1" dirty="0" smtClean="0"/>
              <a:t>fundamental structure</a:t>
            </a:r>
            <a:r>
              <a:rPr lang="en-AU" dirty="0" smtClean="0"/>
              <a:t> is to be discerned. It comprises two equally essential elements: </a:t>
            </a:r>
          </a:p>
          <a:p>
            <a:r>
              <a:rPr lang="en-AU" dirty="0" smtClean="0"/>
              <a:t>on the one hand, the acts of the man who undergoes conversion through the action of the Holy Spirit: namely, contrition, confession, and satisfaction; </a:t>
            </a:r>
          </a:p>
          <a:p>
            <a:r>
              <a:rPr lang="en-AU" dirty="0" smtClean="0"/>
              <a:t>on the other, God's action through the intervention of the Church. </a:t>
            </a:r>
          </a:p>
          <a:p>
            <a:endParaRPr lang="en-AU" dirty="0" smtClean="0"/>
          </a:p>
          <a:p>
            <a:r>
              <a:rPr lang="en-AU" dirty="0" smtClean="0"/>
              <a:t>The Church, who through the bishop and his priests forgives sins in the name of Jesus Christ and determines the manner of satisfaction, also prays for the sinner and does penance with him. Thus the sinner is healed and re-established in ecclesial communion. </a:t>
            </a:r>
          </a:p>
          <a:p>
            <a:endParaRPr lang="en-AU"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22</a:t>
            </a:fld>
            <a:endParaRPr lang="en-AU"/>
          </a:p>
        </p:txBody>
      </p:sp>
    </p:spTree>
    <p:extLst>
      <p:ext uri="{BB962C8B-B14F-4D97-AF65-F5344CB8AC3E}">
        <p14:creationId xmlns:p14="http://schemas.microsoft.com/office/powerpoint/2010/main" val="326059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Who celebrates reconciliation?</a:t>
            </a:r>
          </a:p>
          <a:p>
            <a:r>
              <a:rPr lang="en-US" sz="1200" b="1" kern="1200" dirty="0" smtClean="0">
                <a:solidFill>
                  <a:schemeClr val="tx1"/>
                </a:solidFill>
                <a:latin typeface="+mn-lt"/>
                <a:ea typeface="+mn-ea"/>
                <a:cs typeface="+mn-cs"/>
              </a:rPr>
              <a:t> This call to conversion and reconciliation occurs when one considers, judges and changes one’s life in the light of God’s love revealed in the person of Jesus Christ. Prayer and participating in the Eucharist are the regular means of asking for forgiveness and being reconciled with God and the community. However, there are times when the faithful need the sacrament of penance/reconciliation in their struggle to be forgiven and forgiving, to discover anew the gift of God’s saving action in their lives and to be strengthened to continue living as disciples of Jesus.</a:t>
            </a:r>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Responsibilities to God:</a:t>
            </a:r>
            <a:endParaRPr lang="en-US" dirty="0" smtClean="0"/>
          </a:p>
          <a:p>
            <a:r>
              <a:rPr lang="en-US" dirty="0" smtClean="0"/>
              <a:t>Have I prayed every day?</a:t>
            </a:r>
          </a:p>
          <a:p>
            <a:r>
              <a:rPr lang="en-US" dirty="0" smtClean="0"/>
              <a:t>Have I prayed my morning prayers and night prayers?</a:t>
            </a:r>
          </a:p>
          <a:p>
            <a:r>
              <a:rPr lang="en-US" dirty="0" smtClean="0"/>
              <a:t>Have I prayed with my parents and family?</a:t>
            </a:r>
          </a:p>
          <a:p>
            <a:r>
              <a:rPr lang="en-US" dirty="0" smtClean="0"/>
              <a:t>Have I been moody and rebellious about going to</a:t>
            </a:r>
          </a:p>
          <a:p>
            <a:r>
              <a:rPr lang="en-US" dirty="0" smtClean="0"/>
              <a:t>church on Sunday with my family?</a:t>
            </a:r>
          </a:p>
          <a:p>
            <a:r>
              <a:rPr lang="en-US" dirty="0" smtClean="0"/>
              <a:t>Have I asked the Holy Spirit to help me do</a:t>
            </a:r>
          </a:p>
          <a:p>
            <a:r>
              <a:rPr lang="en-US" dirty="0" smtClean="0"/>
              <a:t>what is right?</a:t>
            </a:r>
          </a:p>
          <a:p>
            <a:r>
              <a:rPr lang="en-US" b="1" dirty="0" smtClean="0"/>
              <a:t>Responsibilities to others:</a:t>
            </a:r>
            <a:endParaRPr lang="en-US" dirty="0" smtClean="0"/>
          </a:p>
          <a:p>
            <a:r>
              <a:rPr lang="en-US" dirty="0" smtClean="0"/>
              <a:t>Have I been obedient and respectful to my parents?</a:t>
            </a:r>
          </a:p>
          <a:p>
            <a:r>
              <a:rPr lang="en-US" dirty="0" smtClean="0"/>
              <a:t>Have I lied or been deceitful to them or to others?</a:t>
            </a:r>
          </a:p>
          <a:p>
            <a:r>
              <a:rPr lang="en-US" dirty="0" smtClean="0"/>
              <a:t>Have I talked back to parents, teachers or other adults?</a:t>
            </a:r>
          </a:p>
          <a:p>
            <a:r>
              <a:rPr lang="en-US" dirty="0" smtClean="0"/>
              <a:t>Have I been selfish toward my parents, </a:t>
            </a:r>
            <a:r>
              <a:rPr lang="en-US" dirty="0" err="1" smtClean="0"/>
              <a:t>brothers,sisters</a:t>
            </a:r>
            <a:r>
              <a:rPr lang="en-US" dirty="0" smtClean="0"/>
              <a:t> and teachers, or my friends and schoolmates?</a:t>
            </a:r>
          </a:p>
          <a:p>
            <a:r>
              <a:rPr lang="en-US" dirty="0" smtClean="0"/>
              <a:t>Have I gotten angry at them? Have I hit anyone?</a:t>
            </a:r>
          </a:p>
          <a:p>
            <a:r>
              <a:rPr lang="en-US" dirty="0" smtClean="0"/>
              <a:t>Have I held grudges or not forgiven others?</a:t>
            </a:r>
          </a:p>
          <a:p>
            <a:r>
              <a:rPr lang="en-US" dirty="0" smtClean="0"/>
              <a:t>Have I treated other children with respect or have I made fun of them and called them names?</a:t>
            </a:r>
          </a:p>
          <a:p>
            <a:r>
              <a:rPr lang="en-US" dirty="0" smtClean="0"/>
              <a:t>Have I used bad language?</a:t>
            </a:r>
          </a:p>
          <a:p>
            <a:r>
              <a:rPr lang="en-US" dirty="0" smtClean="0"/>
              <a:t>Have I stolen anything? Have I returned it?</a:t>
            </a:r>
          </a:p>
          <a:p>
            <a:r>
              <a:rPr lang="en-US" dirty="0" smtClean="0"/>
              <a:t>Have I performed my responsibilities, such as homework and household chores?</a:t>
            </a:r>
          </a:p>
          <a:p>
            <a:r>
              <a:rPr lang="en-US" dirty="0" smtClean="0"/>
              <a:t>I been kind and generous with my friends?</a:t>
            </a:r>
          </a:p>
          <a:p>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Kneel, make the sign of the cross and say, “Bless me Father for I have sinned.”</a:t>
            </a:r>
          </a:p>
          <a:p>
            <a:r>
              <a:rPr lang="en-US" dirty="0" smtClean="0"/>
              <a:t>Tell the father how long it has been since you last confessed. </a:t>
            </a:r>
            <a:r>
              <a:rPr lang="en-US" dirty="0" err="1" smtClean="0"/>
              <a:t>Egs</a:t>
            </a:r>
            <a:r>
              <a:rPr lang="en-US" dirty="0" smtClean="0"/>
              <a:t>.” It has been 1 month since my last confession.” If it is your first time then just say “this is my first confession.”</a:t>
            </a:r>
          </a:p>
          <a:p>
            <a:r>
              <a:rPr lang="en-US" dirty="0" smtClean="0"/>
              <a:t>Tell the father your sins and how you have hurt God your loving father and when you have finished say “For these and all my sins, I am truly sorry.” Then tell the father how you are going to repent. (so as not to commit the sin again) </a:t>
            </a:r>
            <a:r>
              <a:rPr lang="en-US" dirty="0" err="1" smtClean="0"/>
              <a:t>egs</a:t>
            </a:r>
            <a:r>
              <a:rPr lang="en-US" dirty="0" smtClean="0"/>
              <a:t>. I will reflect on how Jesus died on the cross for me each time I am tempted to use bad words.</a:t>
            </a:r>
          </a:p>
          <a:p>
            <a:r>
              <a:rPr lang="en-US" dirty="0" smtClean="0"/>
              <a:t>Listen to the Father if he has any advice for you, after which he will give you absolution.</a:t>
            </a:r>
          </a:p>
          <a:p>
            <a:r>
              <a:rPr lang="en-US" dirty="0" smtClean="0"/>
              <a:t>Say the Act of Contrition.</a:t>
            </a:r>
          </a:p>
          <a:p>
            <a:r>
              <a:rPr lang="en-US" dirty="0" smtClean="0"/>
              <a:t>Listen to the words of the Father as he gives you absolution.</a:t>
            </a:r>
          </a:p>
          <a:p>
            <a:r>
              <a:rPr lang="en-US" dirty="0" smtClean="0"/>
              <a:t>Thank the Father out of politeness and respect and you might even say “Bless you Father”</a:t>
            </a:r>
          </a:p>
          <a:p>
            <a:r>
              <a:rPr lang="en-US" dirty="0" smtClean="0"/>
              <a:t>Go quietly</a:t>
            </a:r>
          </a:p>
          <a:p>
            <a:r>
              <a:rPr lang="en-US" dirty="0" smtClean="0"/>
              <a:t>Oh my God, I am so sorry that I have sinned against you. Because You are so good and with the help, I will not sin again.</a:t>
            </a:r>
          </a:p>
          <a:p>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i="1" u="sng" kern="1200" dirty="0" smtClean="0">
                <a:solidFill>
                  <a:schemeClr val="tx1"/>
                </a:solidFill>
                <a:effectLst/>
                <a:latin typeface="+mn-lt"/>
                <a:ea typeface="+mn-ea"/>
                <a:cs typeface="+mn-cs"/>
              </a:rPr>
              <a:t>IN THE MASS:</a:t>
            </a:r>
          </a:p>
          <a:p>
            <a:r>
              <a:rPr lang="en-AU" sz="1200" b="1" i="1" u="sng" kern="1200" dirty="0" smtClean="0">
                <a:solidFill>
                  <a:schemeClr val="tx1"/>
                </a:solidFill>
                <a:effectLst/>
                <a:latin typeface="+mn-lt"/>
                <a:ea typeface="+mn-ea"/>
                <a:cs typeface="+mn-cs"/>
              </a:rPr>
              <a:t>Penitential</a:t>
            </a:r>
            <a:r>
              <a:rPr lang="en-AU" sz="1200" b="1" i="1" u="sng" kern="1200" baseline="0" dirty="0" smtClean="0">
                <a:solidFill>
                  <a:schemeClr val="tx1"/>
                </a:solidFill>
                <a:effectLst/>
                <a:latin typeface="+mn-lt"/>
                <a:ea typeface="+mn-ea"/>
                <a:cs typeface="+mn-cs"/>
              </a:rPr>
              <a:t> Rite: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the </a:t>
            </a:r>
            <a:r>
              <a:rPr lang="en-AU" sz="1200" b="1" kern="1200" dirty="0" smtClean="0">
                <a:solidFill>
                  <a:schemeClr val="tx1"/>
                </a:solidFill>
                <a:effectLst/>
                <a:latin typeface="+mn-lt"/>
                <a:ea typeface="+mn-ea"/>
                <a:cs typeface="+mn-cs"/>
              </a:rPr>
              <a:t>Penitential Rite</a:t>
            </a:r>
            <a:r>
              <a:rPr lang="en-AU" sz="1200" kern="1200" dirty="0" smtClean="0">
                <a:solidFill>
                  <a:schemeClr val="tx1"/>
                </a:solidFill>
                <a:effectLst/>
                <a:latin typeface="+mn-lt"/>
                <a:ea typeface="+mn-ea"/>
                <a:cs typeface="+mn-cs"/>
              </a:rPr>
              <a:t> - as in the sacrament of Reconciliation - our sorrow is only part of the process - far more important - and what, in the end, makes the difference is the love of God and</a:t>
            </a:r>
            <a:r>
              <a:rPr lang="en-AU" sz="1200" kern="1200" baseline="0" dirty="0" smtClean="0">
                <a:solidFill>
                  <a:schemeClr val="tx1"/>
                </a:solidFill>
                <a:effectLst/>
                <a:latin typeface="+mn-lt"/>
                <a:ea typeface="+mn-ea"/>
                <a:cs typeface="+mn-cs"/>
              </a:rPr>
              <a:t> God’s</a:t>
            </a:r>
            <a:r>
              <a:rPr lang="en-AU" sz="1200" kern="1200" dirty="0" smtClean="0">
                <a:solidFill>
                  <a:schemeClr val="tx1"/>
                </a:solidFill>
                <a:effectLst/>
                <a:latin typeface="+mn-lt"/>
                <a:ea typeface="+mn-ea"/>
                <a:cs typeface="+mn-cs"/>
              </a:rPr>
              <a:t> desire to heal us. This ritual</a:t>
            </a:r>
            <a:r>
              <a:rPr lang="en-AU" sz="1200" kern="1200" baseline="0" dirty="0" smtClean="0">
                <a:solidFill>
                  <a:schemeClr val="tx1"/>
                </a:solidFill>
                <a:effectLst/>
                <a:latin typeface="+mn-lt"/>
                <a:ea typeface="+mn-ea"/>
                <a:cs typeface="+mn-cs"/>
              </a:rPr>
              <a:t> in many school masses is another form of reminding students of the elements of the ritual and the application of the ritual of reconciliation other than the formal sacrament.</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In today’s cultural climate of a growing consumerist society, the social space once reserved for family and religious celebrations and attending mass has been crowded out by consumerist activities. ( </a:t>
            </a:r>
            <a:r>
              <a:rPr lang="en-AU" sz="1200" kern="1200" baseline="0" dirty="0" err="1" smtClean="0">
                <a:solidFill>
                  <a:schemeClr val="tx1"/>
                </a:solidFill>
                <a:effectLst/>
                <a:latin typeface="+mn-lt"/>
                <a:ea typeface="+mn-ea"/>
                <a:cs typeface="+mn-cs"/>
              </a:rPr>
              <a:t>Bouma</a:t>
            </a:r>
            <a:r>
              <a:rPr lang="en-AU" sz="1200" kern="1200" baseline="0" dirty="0" smtClean="0">
                <a:solidFill>
                  <a:schemeClr val="tx1"/>
                </a:solidFill>
                <a:effectLst/>
                <a:latin typeface="+mn-lt"/>
                <a:ea typeface="+mn-ea"/>
                <a:cs typeface="+mn-cs"/>
              </a:rPr>
              <a:t>, 2006)   Students in our schools are no longer attending church as their parents may have when they were young. A growing lack of relevance of the mass to many of today’s youth is another contributor to declining numbers.  The importance of regular mass and liturgical celebrations at schools is increasing with the school often being the main exposure to religious celebrations and rituals for these students.</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I confess to almighty God</a:t>
            </a:r>
            <a:endParaRPr lang="en-AU" dirty="0" smtClean="0">
              <a:effectLst/>
            </a:endParaRPr>
          </a:p>
          <a:p>
            <a:r>
              <a:rPr lang="en-AU" sz="1200" b="1" kern="1200" dirty="0" smtClean="0">
                <a:solidFill>
                  <a:schemeClr val="tx1"/>
                </a:solidFill>
                <a:effectLst/>
                <a:latin typeface="+mn-lt"/>
                <a:ea typeface="+mn-ea"/>
                <a:cs typeface="+mn-cs"/>
              </a:rPr>
              <a:t>and to you, my brothers and sisters,</a:t>
            </a:r>
            <a:endParaRPr lang="en-AU" dirty="0" smtClean="0">
              <a:effectLst/>
            </a:endParaRPr>
          </a:p>
          <a:p>
            <a:r>
              <a:rPr lang="en-AU" sz="1200" b="1" kern="1200" dirty="0" smtClean="0">
                <a:solidFill>
                  <a:schemeClr val="tx1"/>
                </a:solidFill>
                <a:effectLst/>
                <a:latin typeface="+mn-lt"/>
                <a:ea typeface="+mn-ea"/>
                <a:cs typeface="+mn-cs"/>
              </a:rPr>
              <a:t>that I have sinned through my own fault</a:t>
            </a: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we strike our breast</a:t>
            </a:r>
            <a:r>
              <a:rPr lang="en-AU" sz="1200" kern="1200" dirty="0" smtClean="0">
                <a:solidFill>
                  <a:schemeClr val="tx1"/>
                </a:solidFill>
                <a:effectLst/>
                <a:latin typeface="+mn-lt"/>
                <a:ea typeface="+mn-ea"/>
                <a:cs typeface="+mn-cs"/>
              </a:rPr>
              <a:t> -</a:t>
            </a:r>
            <a:endParaRPr lang="en-AU" dirty="0" smtClean="0">
              <a:effectLst/>
            </a:endParaRPr>
          </a:p>
          <a:p>
            <a:r>
              <a:rPr lang="en-AU" dirty="0" smtClean="0">
                <a:effectLst/>
              </a:rPr>
              <a:t> </a:t>
            </a:r>
          </a:p>
          <a:p>
            <a:r>
              <a:rPr lang="en-AU" sz="1200" b="1" kern="1200" dirty="0" smtClean="0">
                <a:solidFill>
                  <a:schemeClr val="tx1"/>
                </a:solidFill>
                <a:effectLst/>
                <a:latin typeface="+mn-lt"/>
                <a:ea typeface="+mn-ea"/>
                <a:cs typeface="+mn-cs"/>
              </a:rPr>
              <a:t>in my thoughts and in my words,</a:t>
            </a:r>
            <a:endParaRPr lang="en-AU" dirty="0" smtClean="0">
              <a:effectLst/>
            </a:endParaRPr>
          </a:p>
          <a:p>
            <a:r>
              <a:rPr lang="en-AU" sz="1200" b="1" kern="1200" dirty="0" smtClean="0">
                <a:solidFill>
                  <a:schemeClr val="tx1"/>
                </a:solidFill>
                <a:effectLst/>
                <a:latin typeface="+mn-lt"/>
                <a:ea typeface="+mn-ea"/>
                <a:cs typeface="+mn-cs"/>
              </a:rPr>
              <a:t>in what I have done,</a:t>
            </a:r>
            <a:endParaRPr lang="en-AU" dirty="0" smtClean="0">
              <a:effectLst/>
            </a:endParaRPr>
          </a:p>
          <a:p>
            <a:r>
              <a:rPr lang="en-AU" sz="1200" b="1" kern="1200" dirty="0" smtClean="0">
                <a:solidFill>
                  <a:schemeClr val="tx1"/>
                </a:solidFill>
                <a:effectLst/>
                <a:latin typeface="+mn-lt"/>
                <a:ea typeface="+mn-ea"/>
                <a:cs typeface="+mn-cs"/>
              </a:rPr>
              <a:t>and in what I have failed to do;</a:t>
            </a:r>
            <a:endParaRPr lang="en-AU" dirty="0" smtClean="0">
              <a:effectLst/>
            </a:endParaRPr>
          </a:p>
          <a:p>
            <a:r>
              <a:rPr lang="en-AU" sz="1200" b="1" kern="1200" dirty="0" smtClean="0">
                <a:solidFill>
                  <a:schemeClr val="tx1"/>
                </a:solidFill>
                <a:effectLst/>
                <a:latin typeface="+mn-lt"/>
                <a:ea typeface="+mn-ea"/>
                <a:cs typeface="+mn-cs"/>
              </a:rPr>
              <a:t>and I ask blessed Mary, ever virgin,</a:t>
            </a:r>
            <a:endParaRPr lang="en-AU" dirty="0" smtClean="0">
              <a:effectLst/>
            </a:endParaRPr>
          </a:p>
          <a:p>
            <a:r>
              <a:rPr lang="en-AU" sz="1200" b="1" kern="1200" dirty="0" smtClean="0">
                <a:solidFill>
                  <a:schemeClr val="tx1"/>
                </a:solidFill>
                <a:effectLst/>
                <a:latin typeface="+mn-lt"/>
                <a:ea typeface="+mn-ea"/>
                <a:cs typeface="+mn-cs"/>
              </a:rPr>
              <a:t>all the angels and saints,</a:t>
            </a:r>
            <a:endParaRPr lang="en-AU" dirty="0" smtClean="0">
              <a:effectLst/>
            </a:endParaRPr>
          </a:p>
          <a:p>
            <a:r>
              <a:rPr lang="en-AU" sz="1200" b="1" kern="1200" dirty="0" smtClean="0">
                <a:solidFill>
                  <a:schemeClr val="tx1"/>
                </a:solidFill>
                <a:effectLst/>
                <a:latin typeface="+mn-lt"/>
                <a:ea typeface="+mn-ea"/>
                <a:cs typeface="+mn-cs"/>
              </a:rPr>
              <a:t>and you, my brothers and sisters,</a:t>
            </a:r>
            <a:endParaRPr lang="en-AU" dirty="0" smtClean="0">
              <a:effectLst/>
            </a:endParaRPr>
          </a:p>
          <a:p>
            <a:r>
              <a:rPr lang="en-AU" sz="1200" b="1" kern="1200" dirty="0" smtClean="0">
                <a:solidFill>
                  <a:schemeClr val="tx1"/>
                </a:solidFill>
                <a:effectLst/>
                <a:latin typeface="+mn-lt"/>
                <a:ea typeface="+mn-ea"/>
                <a:cs typeface="+mn-cs"/>
              </a:rPr>
              <a:t>to pray for me to the Lord our God.</a:t>
            </a:r>
            <a:endParaRPr lang="en-AU" dirty="0" smtClean="0">
              <a:effectLst/>
            </a:endParaRPr>
          </a:p>
          <a:p>
            <a:r>
              <a:rPr lang="en-AU" sz="1200" kern="1200" dirty="0" smtClean="0">
                <a:solidFill>
                  <a:schemeClr val="tx1"/>
                </a:solidFill>
                <a:effectLst/>
                <a:latin typeface="+mn-lt"/>
                <a:ea typeface="+mn-ea"/>
                <a:cs typeface="+mn-cs"/>
              </a:rPr>
              <a:t>May almighty God have mercy on us,</a:t>
            </a:r>
            <a:endParaRPr lang="en-AU" dirty="0" smtClean="0">
              <a:effectLst/>
            </a:endParaRPr>
          </a:p>
          <a:p>
            <a:r>
              <a:rPr lang="en-AU" sz="1200" kern="1200" dirty="0" smtClean="0">
                <a:solidFill>
                  <a:schemeClr val="tx1"/>
                </a:solidFill>
                <a:effectLst/>
                <a:latin typeface="+mn-lt"/>
                <a:ea typeface="+mn-ea"/>
                <a:cs typeface="+mn-cs"/>
              </a:rPr>
              <a:t>forgive us our sins,</a:t>
            </a:r>
            <a:endParaRPr lang="en-AU" dirty="0" smtClean="0">
              <a:effectLst/>
            </a:endParaRPr>
          </a:p>
          <a:p>
            <a:r>
              <a:rPr lang="en-AU" sz="1200" kern="1200" dirty="0" smtClean="0">
                <a:solidFill>
                  <a:schemeClr val="tx1"/>
                </a:solidFill>
                <a:effectLst/>
                <a:latin typeface="+mn-lt"/>
                <a:ea typeface="+mn-ea"/>
                <a:cs typeface="+mn-cs"/>
              </a:rPr>
              <a:t>and bring us to everlasting life.</a:t>
            </a:r>
            <a:endParaRPr lang="en-AU" dirty="0" smtClean="0">
              <a:effectLst/>
            </a:endParaRPr>
          </a:p>
          <a:p>
            <a:r>
              <a:rPr lang="en-AU" sz="1200" b="1" kern="1200" dirty="0" smtClean="0">
                <a:solidFill>
                  <a:schemeClr val="tx1"/>
                </a:solidFill>
                <a:effectLst/>
                <a:latin typeface="+mn-lt"/>
                <a:ea typeface="+mn-ea"/>
                <a:cs typeface="+mn-cs"/>
              </a:rPr>
              <a:t>Amen.</a:t>
            </a:r>
            <a:endParaRPr lang="en-AU" dirty="0" smtClean="0">
              <a:effectLst/>
            </a:endParaRPr>
          </a:p>
          <a:p>
            <a:endParaRPr lang="en-AU" dirty="0" smtClean="0"/>
          </a:p>
          <a:p>
            <a:endParaRPr lang="en-AU" baseline="0" dirty="0" smtClean="0"/>
          </a:p>
          <a:p>
            <a:r>
              <a:rPr lang="en-AU" dirty="0" smtClean="0"/>
              <a:t>In the Roman Catholic Church, the </a:t>
            </a:r>
            <a:r>
              <a:rPr lang="en-AU" b="1" dirty="0" smtClean="0"/>
              <a:t>Penitential Rite</a:t>
            </a:r>
            <a:r>
              <a:rPr lang="en-AU" dirty="0" smtClean="0"/>
              <a:t> is a part of the Introductory Rites of the Mass. The Penitential Rite is a time of reflection on one's sins and a prayer for God's mercy. While the Penitential Rite is similar to the Sacrament of Penance and Reconciliation, the priest however, </a:t>
            </a:r>
            <a:r>
              <a:rPr lang="en-AU" b="1" dirty="0" smtClean="0"/>
              <a:t>does not</a:t>
            </a:r>
            <a:r>
              <a:rPr lang="en-AU" dirty="0" smtClean="0"/>
              <a:t> offer absolution.</a:t>
            </a:r>
          </a:p>
          <a:p>
            <a:endParaRPr lang="en-AU"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u="sng" kern="1200" dirty="0" smtClean="0">
                <a:solidFill>
                  <a:schemeClr val="tx1"/>
                </a:solidFill>
                <a:latin typeface="+mn-lt"/>
                <a:ea typeface="+mn-ea"/>
                <a:cs typeface="+mn-cs"/>
              </a:rPr>
              <a:t>IN THE MASS</a:t>
            </a:r>
          </a:p>
          <a:p>
            <a:r>
              <a:rPr lang="en-AU" sz="1200" b="1" i="1" u="sng" kern="1200" dirty="0" smtClean="0">
                <a:solidFill>
                  <a:schemeClr val="tx1"/>
                </a:solidFill>
                <a:latin typeface="+mn-lt"/>
                <a:ea typeface="+mn-ea"/>
                <a:cs typeface="+mn-cs"/>
              </a:rPr>
              <a:t>The sign of Peace</a:t>
            </a:r>
          </a:p>
          <a:p>
            <a:endParaRPr lang="en-AU" sz="1200" b="1" u="sng"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Sign of Peace was reintroduced into the Mass when the Liturgy was reformed after Vatican II. </a:t>
            </a:r>
            <a:r>
              <a:rPr lang="en-AU" sz="1200" kern="1200" baseline="0" dirty="0" smtClean="0">
                <a:solidFill>
                  <a:schemeClr val="tx1"/>
                </a:solidFill>
                <a:latin typeface="+mn-lt"/>
                <a:ea typeface="+mn-ea"/>
                <a:cs typeface="+mn-cs"/>
              </a:rPr>
              <a:t> The inclusion of the sign of peace again was contentious among many as some were more , or less, comfortable with moving around and touching others.  </a:t>
            </a:r>
            <a:r>
              <a:rPr lang="en-AU" sz="1200" kern="1200" dirty="0" smtClean="0">
                <a:solidFill>
                  <a:schemeClr val="tx1"/>
                </a:solidFill>
                <a:latin typeface="+mn-lt"/>
                <a:ea typeface="+mn-ea"/>
                <a:cs typeface="+mn-cs"/>
              </a:rPr>
              <a:t>It may be that this single gesture summarises much of what Liturgical reform was about.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This</a:t>
            </a:r>
            <a:r>
              <a:rPr lang="en-AU" sz="1200" kern="1200" baseline="0" dirty="0" smtClean="0">
                <a:solidFill>
                  <a:schemeClr val="tx1"/>
                </a:solidFill>
                <a:latin typeface="+mn-lt"/>
                <a:ea typeface="+mn-ea"/>
                <a:cs typeface="+mn-cs"/>
              </a:rPr>
              <a:t> is another ritual of reconciliation, although without the confession and absolution – a simple ritual which children can again connect with as a ritual for peace making and reconciliation with others around them.</a:t>
            </a:r>
            <a:endParaRPr lang="en-AU" sz="1200" kern="1200" dirty="0" smtClean="0">
              <a:solidFill>
                <a:schemeClr val="tx1"/>
              </a:solidFill>
              <a:latin typeface="+mn-lt"/>
              <a:ea typeface="+mn-ea"/>
              <a:cs typeface="+mn-cs"/>
            </a:endParaRPr>
          </a:p>
          <a:p>
            <a:endParaRPr lang="en-AU"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27</a:t>
            </a:fld>
            <a:endParaRPr lang="en-AU"/>
          </a:p>
        </p:txBody>
      </p:sp>
    </p:spTree>
    <p:extLst>
      <p:ext uri="{BB962C8B-B14F-4D97-AF65-F5344CB8AC3E}">
        <p14:creationId xmlns:p14="http://schemas.microsoft.com/office/powerpoint/2010/main" val="45165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u="sng" dirty="0" smtClean="0"/>
              <a:t>SECULAR</a:t>
            </a:r>
            <a:r>
              <a:rPr lang="en-AU" b="1" i="1" u="sng" baseline="0" dirty="0" smtClean="0"/>
              <a:t> RITUALS FOR PEACE &amp; RECONCILIATION</a:t>
            </a:r>
            <a:endParaRPr lang="en-AU" b="1" i="1" u="sng" dirty="0" smtClean="0"/>
          </a:p>
          <a:p>
            <a:endParaRPr lang="en-AU" dirty="0" smtClean="0"/>
          </a:p>
          <a:p>
            <a:r>
              <a:rPr lang="en-AU" dirty="0" smtClean="0"/>
              <a:t>Many secular,</a:t>
            </a:r>
            <a:r>
              <a:rPr lang="en-AU" baseline="0" dirty="0" smtClean="0"/>
              <a:t> although quite spiritual, rituals surround us and are present in other cultures as well as our own. Contemporary Australian culture is quite diverse and more multicultural in its composition than ever before.</a:t>
            </a:r>
          </a:p>
          <a:p>
            <a:r>
              <a:rPr lang="en-AU" baseline="0" dirty="0" smtClean="0"/>
              <a:t>An awareness of and acceptance for others and the rituals they perform  is fundamental to the development of a tolerant society.</a:t>
            </a:r>
            <a:endParaRPr lang="en-AU" dirty="0" smtClean="0"/>
          </a:p>
          <a:p>
            <a:endParaRPr lang="en-AU"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28</a:t>
            </a:fld>
            <a:endParaRPr lang="en-AU"/>
          </a:p>
        </p:txBody>
      </p:sp>
    </p:spTree>
    <p:extLst>
      <p:ext uri="{BB962C8B-B14F-4D97-AF65-F5344CB8AC3E}">
        <p14:creationId xmlns:p14="http://schemas.microsoft.com/office/powerpoint/2010/main" val="1356087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u="sng" dirty="0" smtClean="0">
                <a:effectLst/>
              </a:rPr>
              <a:t>RECONCILIATION</a:t>
            </a:r>
            <a:r>
              <a:rPr lang="en-AU" b="1" i="1" u="sng" baseline="0" dirty="0" smtClean="0">
                <a:effectLst/>
              </a:rPr>
              <a:t> IN THE AUSTRALIAN CULTURE</a:t>
            </a:r>
            <a:endParaRPr lang="en-AU" b="1" i="1" u="sng" dirty="0" smtClean="0">
              <a:effectLst/>
            </a:endParaRPr>
          </a:p>
          <a:p>
            <a:endParaRPr lang="en-AU"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effectLst/>
              </a:rPr>
              <a:t>The Australian story of the treatment of</a:t>
            </a:r>
            <a:r>
              <a:rPr lang="en-AU" baseline="0" dirty="0" smtClean="0">
                <a:effectLst/>
              </a:rPr>
              <a:t> indigenous when white settlement began changed somewhat when the then Prime Minister, Kevin Rudd, apologised for the treatment of the aboriginal families and the removal of the children to live with white settlers. The</a:t>
            </a:r>
            <a:r>
              <a:rPr lang="en-AU" dirty="0" smtClean="0">
                <a:effectLst/>
              </a:rPr>
              <a:t> change in administration led to a national apology from the government for the Stolen Generations, and the country as a whole celebrates Sorry Day. The new administration also reversed the country’s opposition to the UN Declaration on the Rights of Indigenous Peoples.</a:t>
            </a:r>
            <a:endParaRPr lang="en-AU" dirty="0" smtClean="0"/>
          </a:p>
          <a:p>
            <a:endParaRPr lang="en-AU" dirty="0" smtClean="0">
              <a:effectLst/>
            </a:endParaRPr>
          </a:p>
          <a:p>
            <a:r>
              <a:rPr lang="en-AU" dirty="0" smtClean="0">
                <a:effectLst/>
              </a:rPr>
              <a:t>Educators need to respond to public acts and the practice of observing important</a:t>
            </a:r>
            <a:r>
              <a:rPr lang="en-AU" baseline="0" dirty="0" smtClean="0">
                <a:effectLst/>
              </a:rPr>
              <a:t> days which mark the process and progress of reconciliation with indigenous people in this country. Many schools carry out public acts for support of the day and many involve students in l</a:t>
            </a:r>
            <a:endParaRPr lang="en-AU"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29</a:t>
            </a:fld>
            <a:endParaRPr lang="en-AU"/>
          </a:p>
        </p:txBody>
      </p:sp>
    </p:spTree>
    <p:extLst>
      <p:ext uri="{BB962C8B-B14F-4D97-AF65-F5344CB8AC3E}">
        <p14:creationId xmlns:p14="http://schemas.microsoft.com/office/powerpoint/2010/main" val="317465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sz="1200" dirty="0" smtClean="0"/>
              <a:t>Rite 1: For the reconciliation of individual penitents (for example, </a:t>
            </a:r>
          </a:p>
          <a:p>
            <a:pPr>
              <a:buNone/>
            </a:pPr>
            <a:r>
              <a:rPr lang="en-AU" sz="1200" dirty="0" smtClean="0"/>
              <a:t>           the Saturday afternoon confessions) </a:t>
            </a:r>
          </a:p>
          <a:p>
            <a:pPr>
              <a:buNone/>
            </a:pPr>
            <a:endParaRPr lang="en-AU" sz="1200" dirty="0" smtClean="0"/>
          </a:p>
          <a:p>
            <a:pPr>
              <a:buNone/>
            </a:pPr>
            <a:r>
              <a:rPr lang="en-AU" sz="1200" dirty="0" smtClean="0"/>
              <a:t>Rite 2: For the reconciliation of several penitents with individual</a:t>
            </a:r>
          </a:p>
          <a:p>
            <a:pPr>
              <a:buNone/>
            </a:pPr>
            <a:r>
              <a:rPr lang="en-AU" sz="1200" dirty="0" smtClean="0"/>
              <a:t>          confession and absolution (for example, the Advent and </a:t>
            </a:r>
          </a:p>
          <a:p>
            <a:pPr>
              <a:buNone/>
            </a:pPr>
            <a:r>
              <a:rPr lang="en-AU" sz="1200" dirty="0" smtClean="0"/>
              <a:t>          Lent penance services) </a:t>
            </a:r>
          </a:p>
          <a:p>
            <a:pPr>
              <a:buNone/>
            </a:pPr>
            <a:endParaRPr lang="en-AU" sz="1200" dirty="0" smtClean="0"/>
          </a:p>
          <a:p>
            <a:pPr>
              <a:buNone/>
            </a:pPr>
            <a:r>
              <a:rPr lang="en-AU" sz="1200" dirty="0" smtClean="0"/>
              <a:t>Rite 3: For the reconciliation of several penitents with general </a:t>
            </a:r>
          </a:p>
          <a:p>
            <a:pPr>
              <a:buNone/>
            </a:pPr>
            <a:r>
              <a:rPr lang="en-AU" sz="1200" dirty="0" smtClean="0"/>
              <a:t>          absolution (only allowed in exceptional cases)</a:t>
            </a:r>
          </a:p>
          <a:p>
            <a:pPr>
              <a:buNone/>
            </a:pPr>
            <a:r>
              <a:rPr lang="en-AU" sz="1200" dirty="0" smtClean="0"/>
              <a:t> </a:t>
            </a:r>
          </a:p>
          <a:p>
            <a:pPr>
              <a:buNone/>
            </a:pPr>
            <a:r>
              <a:rPr lang="en-AU" sz="1200" dirty="0" smtClean="0"/>
              <a:t>.</a:t>
            </a:r>
          </a:p>
          <a:p>
            <a:endParaRPr lang="en-AU"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4525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sz="1200" dirty="0" smtClean="0"/>
              <a:t>The account of ‘the Fall’ (Genesis 3) offers an </a:t>
            </a:r>
          </a:p>
          <a:p>
            <a:pPr>
              <a:buNone/>
            </a:pPr>
            <a:r>
              <a:rPr lang="en-AU" sz="1200" dirty="0" smtClean="0"/>
              <a:t>explanation as to why we do not always experience</a:t>
            </a:r>
          </a:p>
          <a:p>
            <a:pPr>
              <a:buNone/>
            </a:pPr>
            <a:r>
              <a:rPr lang="en-AU" sz="1200" dirty="0" smtClean="0"/>
              <a:t> the world as an idyllic garden, why evil exists, why </a:t>
            </a:r>
          </a:p>
          <a:p>
            <a:pPr>
              <a:buNone/>
            </a:pPr>
            <a:r>
              <a:rPr lang="en-AU" sz="1200" dirty="0" smtClean="0"/>
              <a:t>relationships are often characterised by disharmony </a:t>
            </a:r>
          </a:p>
          <a:p>
            <a:pPr>
              <a:buNone/>
            </a:pPr>
            <a:r>
              <a:rPr lang="en-AU" sz="1200" dirty="0" smtClean="0"/>
              <a:t>and how it is that we are alienated and distanced </a:t>
            </a:r>
          </a:p>
          <a:p>
            <a:pPr>
              <a:buNone/>
            </a:pPr>
            <a:r>
              <a:rPr lang="en-AU" sz="1200" dirty="0" smtClean="0"/>
              <a:t>from the God who made us ‘in his image and </a:t>
            </a:r>
          </a:p>
          <a:p>
            <a:pPr>
              <a:buNone/>
            </a:pPr>
            <a:r>
              <a:rPr lang="en-AU" sz="1200" dirty="0" smtClean="0"/>
              <a:t>likeness’. The book of Genesis suggests that the </a:t>
            </a:r>
          </a:p>
          <a:p>
            <a:pPr>
              <a:buNone/>
            </a:pPr>
            <a:r>
              <a:rPr lang="en-AU" sz="1200" dirty="0" smtClean="0"/>
              <a:t>human turning away from God results in the </a:t>
            </a:r>
          </a:p>
          <a:p>
            <a:pPr>
              <a:buNone/>
            </a:pPr>
            <a:r>
              <a:rPr lang="en-AU" sz="1200" dirty="0" smtClean="0"/>
              <a:t>disruption of creation and is the origin of human sin </a:t>
            </a:r>
          </a:p>
          <a:p>
            <a:pPr>
              <a:buNone/>
            </a:pPr>
            <a:r>
              <a:rPr lang="en-AU" sz="1200" dirty="0" smtClean="0"/>
              <a:t>and suffering and death.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5</a:t>
            </a:fld>
            <a:endParaRPr lang="en-AU"/>
          </a:p>
        </p:txBody>
      </p:sp>
    </p:spTree>
    <p:extLst>
      <p:ext uri="{BB962C8B-B14F-4D97-AF65-F5344CB8AC3E}">
        <p14:creationId xmlns:p14="http://schemas.microsoft.com/office/powerpoint/2010/main" val="1522967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AU" b="1" dirty="0" smtClean="0"/>
              <a:t>The sacrament must be able to bring about a personal  encounter with God, mediated by a spiritual mentor (priest-confessor), that furthers a</a:t>
            </a:r>
          </a:p>
          <a:p>
            <a:pPr>
              <a:buNone/>
            </a:pPr>
            <a:r>
              <a:rPr lang="en-AU" b="1" dirty="0" smtClean="0"/>
              <a:t> penitent's lifelong conversion.</a:t>
            </a:r>
          </a:p>
          <a:p>
            <a:pPr>
              <a:buNone/>
            </a:pPr>
            <a:endParaRPr lang="en-AU" b="1" dirty="0" smtClean="0"/>
          </a:p>
          <a:p>
            <a:pPr>
              <a:buNone/>
            </a:pPr>
            <a:endParaRPr lang="en-AU" b="1" dirty="0" smtClean="0"/>
          </a:p>
          <a:p>
            <a:pPr>
              <a:buNone/>
            </a:pPr>
            <a:r>
              <a:rPr lang="en-AU" b="1" dirty="0" smtClean="0"/>
              <a:t>Therefore, the sacrament is not merely about the </a:t>
            </a:r>
            <a:r>
              <a:rPr lang="en-AU" b="1" i="1" dirty="0" smtClean="0"/>
              <a:t>forgiveness</a:t>
            </a:r>
            <a:r>
              <a:rPr lang="en-AU" b="1" dirty="0" smtClean="0"/>
              <a:t> of sins (a personal experience between a penitent and God); it is supposed to </a:t>
            </a:r>
          </a:p>
          <a:p>
            <a:pPr>
              <a:buNone/>
            </a:pPr>
            <a:r>
              <a:rPr lang="en-AU" b="1" dirty="0" smtClean="0"/>
              <a:t>celebrate and effect </a:t>
            </a:r>
            <a:r>
              <a:rPr lang="en-AU" b="1" i="1" dirty="0" smtClean="0"/>
              <a:t>reconciliation</a:t>
            </a:r>
            <a:r>
              <a:rPr lang="en-AU" b="1" dirty="0" smtClean="0"/>
              <a:t>, which is a communal, structural reality that graces us with the ability to be the Body of Christ more effectively.</a:t>
            </a:r>
          </a:p>
          <a:p>
            <a:endParaRPr lang="en-US" dirty="0" smtClean="0"/>
          </a:p>
          <a:p>
            <a:pPr>
              <a:buNone/>
            </a:pPr>
            <a:r>
              <a:rPr lang="en-AU" b="1" dirty="0" smtClean="0"/>
              <a:t>While the privacy of confession to a priest is important, the dynamic of </a:t>
            </a:r>
          </a:p>
          <a:p>
            <a:pPr>
              <a:buNone/>
            </a:pPr>
            <a:r>
              <a:rPr lang="en-AU" b="1" dirty="0" smtClean="0"/>
              <a:t>reconciliation is a public reality since it involves the church community in </a:t>
            </a:r>
          </a:p>
          <a:p>
            <a:pPr>
              <a:buNone/>
            </a:pPr>
            <a:r>
              <a:rPr lang="en-AU" b="1" dirty="0" smtClean="0"/>
              <a:t>some way.</a:t>
            </a:r>
          </a:p>
          <a:p>
            <a:pPr>
              <a:buNone/>
            </a:pPr>
            <a:endParaRPr lang="en-AU" b="1" dirty="0" smtClean="0"/>
          </a:p>
          <a:p>
            <a:pPr>
              <a:buNone/>
            </a:pPr>
            <a:r>
              <a:rPr lang="en-AU" b="1" dirty="0" smtClean="0"/>
              <a:t>The rite of penance has to genuinely express how a parish recognizes</a:t>
            </a:r>
          </a:p>
          <a:p>
            <a:pPr>
              <a:buNone/>
            </a:pPr>
            <a:r>
              <a:rPr lang="en-AU" b="1" dirty="0" smtClean="0"/>
              <a:t> itself as a reconciling community in which every member is a sinner in </a:t>
            </a:r>
          </a:p>
          <a:p>
            <a:pPr>
              <a:buNone/>
            </a:pPr>
            <a:r>
              <a:rPr lang="en-AU" b="1" dirty="0" smtClean="0"/>
              <a:t>need of God's mercy and all members are responsible for bringing the </a:t>
            </a:r>
          </a:p>
          <a:p>
            <a:pPr>
              <a:buNone/>
            </a:pPr>
            <a:r>
              <a:rPr lang="en-AU" b="1" dirty="0" smtClean="0"/>
              <a:t>mercy of God to bear on one another's lives.</a:t>
            </a:r>
          </a:p>
          <a:p>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Kneel, make the sign of the cross and say, “Bless me Father for I have sinned.”</a:t>
            </a:r>
          </a:p>
          <a:p>
            <a:r>
              <a:rPr lang="en-US" dirty="0" smtClean="0"/>
              <a:t>Tell the father how long it has been since you last confessed. </a:t>
            </a:r>
            <a:r>
              <a:rPr lang="en-US" dirty="0" err="1" smtClean="0"/>
              <a:t>Egs</a:t>
            </a:r>
            <a:r>
              <a:rPr lang="en-US" dirty="0" smtClean="0"/>
              <a:t>.” It has been 1 month since my last confession.” If it is your first time then just say “this is my first confession.”</a:t>
            </a:r>
          </a:p>
          <a:p>
            <a:r>
              <a:rPr lang="en-US" dirty="0" smtClean="0"/>
              <a:t>Tell the father your sins and how you have hurt God your loving father and when you have finished say “For these and all my sins, I am truly sorry.” Then tell the father how you are going to repent. (so as not to commit the sin again) </a:t>
            </a:r>
            <a:r>
              <a:rPr lang="en-US" dirty="0" err="1" smtClean="0"/>
              <a:t>egs</a:t>
            </a:r>
            <a:r>
              <a:rPr lang="en-US" dirty="0" smtClean="0"/>
              <a:t>. I will reflect on how Jesus died on the cross for me each time I am tempted to use bad words.</a:t>
            </a:r>
          </a:p>
          <a:p>
            <a:r>
              <a:rPr lang="en-US" dirty="0" smtClean="0"/>
              <a:t>Listen to the Father if he has any advice for you, after which he will give you absolution.</a:t>
            </a:r>
          </a:p>
          <a:p>
            <a:r>
              <a:rPr lang="en-US" dirty="0" smtClean="0"/>
              <a:t>Say the Act of Contrition.</a:t>
            </a:r>
          </a:p>
          <a:p>
            <a:r>
              <a:rPr lang="en-US" dirty="0" smtClean="0"/>
              <a:t>Listen to the words of the Father as he gives you absolution.</a:t>
            </a:r>
          </a:p>
          <a:p>
            <a:r>
              <a:rPr lang="en-US" dirty="0" smtClean="0"/>
              <a:t>Thank the Father out of politeness and respect and you might even say “Bless you Father”</a:t>
            </a:r>
          </a:p>
          <a:p>
            <a:r>
              <a:rPr lang="en-US" dirty="0" smtClean="0"/>
              <a:t>Go quietly</a:t>
            </a:r>
          </a:p>
          <a:p>
            <a:r>
              <a:rPr lang="en-US" dirty="0" smtClean="0"/>
              <a:t>Oh my God, I am so sorry that I have sinned against you. Because You are so good and with the help, I will not sin again.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32</a:t>
            </a:fld>
            <a:endParaRPr lang="en-AU"/>
          </a:p>
        </p:txBody>
      </p:sp>
    </p:spTree>
    <p:extLst>
      <p:ext uri="{BB962C8B-B14F-4D97-AF65-F5344CB8AC3E}">
        <p14:creationId xmlns:p14="http://schemas.microsoft.com/office/powerpoint/2010/main" val="330259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AU" sz="1200" dirty="0" smtClean="0"/>
              <a:t>It is a source of healing for the</a:t>
            </a:r>
          </a:p>
          <a:p>
            <a:pPr>
              <a:buNone/>
            </a:pPr>
            <a:r>
              <a:rPr lang="en-AU" sz="1200" dirty="0" smtClean="0"/>
              <a:t> sick rather than the final act </a:t>
            </a:r>
          </a:p>
          <a:p>
            <a:pPr>
              <a:buNone/>
            </a:pPr>
            <a:r>
              <a:rPr lang="en-AU" sz="1200" dirty="0" smtClean="0"/>
              <a:t>of the church for the dying. </a:t>
            </a:r>
          </a:p>
          <a:p>
            <a:pPr>
              <a:buNone/>
            </a:pPr>
            <a:endParaRPr lang="en-AU" dirty="0" smtClean="0"/>
          </a:p>
          <a:p>
            <a:pPr>
              <a:buNone/>
            </a:pPr>
            <a:r>
              <a:rPr lang="en-AU" sz="1200" dirty="0" smtClean="0"/>
              <a:t>The Sacrament enables</a:t>
            </a:r>
            <a:r>
              <a:rPr lang="en-AU" sz="1200" baseline="0" dirty="0" smtClean="0"/>
              <a:t> </a:t>
            </a:r>
            <a:r>
              <a:rPr lang="en-AU" sz="1200" dirty="0" smtClean="0"/>
              <a:t>the sick or aged person to be anointed with the oil of the sick, to experience the healing</a:t>
            </a:r>
          </a:p>
          <a:p>
            <a:pPr>
              <a:buNone/>
            </a:pPr>
            <a:r>
              <a:rPr lang="en-AU" sz="1200" dirty="0" smtClean="0"/>
              <a:t> and strength of </a:t>
            </a:r>
            <a:r>
              <a:rPr lang="en-AU" sz="1200" dirty="0" err="1" smtClean="0"/>
              <a:t>JesusChrist</a:t>
            </a:r>
            <a:r>
              <a:rPr lang="en-AU" sz="1200" dirty="0" smtClean="0"/>
              <a:t> and to be supported by a praying community</a:t>
            </a:r>
          </a:p>
          <a:p>
            <a:pPr>
              <a:buNone/>
            </a:pPr>
            <a:r>
              <a:rPr lang="en-AU" sz="1200" dirty="0" smtClean="0"/>
              <a:t>The sacrament may be celebrated during Mass, or at a hospital or nursing home, or in the person’s home. It is a </a:t>
            </a:r>
          </a:p>
          <a:p>
            <a:pPr>
              <a:buNone/>
            </a:pPr>
            <a:r>
              <a:rPr lang="en-AU" sz="1200" dirty="0" smtClean="0"/>
              <a:t>celebration of the church where members of the church offer those who are sick the support of faith and prayer.</a:t>
            </a:r>
            <a:r>
              <a:rPr lang="en-AU" dirty="0" smtClean="0"/>
              <a:t> </a:t>
            </a:r>
          </a:p>
          <a:p>
            <a:pPr>
              <a:buNone/>
            </a:pPr>
            <a:endParaRPr lang="en-AU" sz="1200" dirty="0" smtClean="0"/>
          </a:p>
          <a:p>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AU" dirty="0" smtClean="0"/>
              <a:t>Such gatherings allow the sick or elderly to experience the support of </a:t>
            </a:r>
          </a:p>
          <a:p>
            <a:pPr>
              <a:buNone/>
            </a:pPr>
            <a:r>
              <a:rPr lang="en-AU" dirty="0" smtClean="0"/>
              <a:t>the community. The local parish priest or a member of</a:t>
            </a:r>
          </a:p>
          <a:p>
            <a:pPr>
              <a:buNone/>
            </a:pPr>
            <a:r>
              <a:rPr lang="en-AU" dirty="0" smtClean="0"/>
              <a:t> the pastoral team should be contacted to arrange for the Anointing of the Sick. </a:t>
            </a:r>
          </a:p>
          <a:p>
            <a:pPr>
              <a:buNone/>
            </a:pPr>
            <a:r>
              <a:rPr lang="en-AU" dirty="0" smtClean="0"/>
              <a:t> </a:t>
            </a:r>
          </a:p>
          <a:p>
            <a:pPr>
              <a:buNone/>
            </a:pPr>
            <a:r>
              <a:rPr lang="en-AU" dirty="0" smtClean="0"/>
              <a:t>Parish communities offer</a:t>
            </a:r>
          </a:p>
          <a:p>
            <a:pPr>
              <a:buNone/>
            </a:pPr>
            <a:r>
              <a:rPr lang="en-AU" dirty="0" smtClean="0"/>
              <a:t> opportunities for the Anointing</a:t>
            </a:r>
          </a:p>
          <a:p>
            <a:pPr>
              <a:buNone/>
            </a:pPr>
            <a:r>
              <a:rPr lang="en-AU" dirty="0" smtClean="0"/>
              <a:t> of the Sick several times during</a:t>
            </a:r>
          </a:p>
          <a:p>
            <a:pPr>
              <a:buNone/>
            </a:pPr>
            <a:r>
              <a:rPr lang="en-AU" dirty="0" smtClean="0"/>
              <a:t> the year. </a:t>
            </a:r>
          </a:p>
          <a:p>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smtClean="0"/>
              <a:t>Those who are present during the </a:t>
            </a:r>
          </a:p>
          <a:p>
            <a:pPr>
              <a:buNone/>
            </a:pPr>
            <a:r>
              <a:rPr lang="en-US" sz="1200" dirty="0" smtClean="0"/>
              <a:t>celebration are also reminders of the</a:t>
            </a:r>
          </a:p>
          <a:p>
            <a:pPr>
              <a:buNone/>
            </a:pPr>
            <a:r>
              <a:rPr lang="en-US" sz="1200" dirty="0" smtClean="0"/>
              <a:t> presence of Christ, especially if they</a:t>
            </a:r>
          </a:p>
          <a:p>
            <a:pPr>
              <a:buNone/>
            </a:pPr>
            <a:r>
              <a:rPr lang="en-US" sz="1200" dirty="0" smtClean="0"/>
              <a:t> are caring for the person who is ill. </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710523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As</a:t>
            </a:r>
            <a:r>
              <a:rPr lang="en-US" sz="1200" baseline="0" dirty="0" smtClean="0"/>
              <a:t> </a:t>
            </a:r>
            <a:r>
              <a:rPr lang="en-US" sz="1200" dirty="0" smtClean="0"/>
              <a:t>Jesus forgave the sins of the paralytic and restored him to bodily health, and has willed that his Church continue, in the power of the Holy Spirit, his work of healing and salvation, even among her own members. (CCC 1421</a:t>
            </a:r>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89368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3484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The Prodigal Son - Story Summary:</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story of the Prodigal Son, also known as the Parable of the Lost Son, follows the parables of the Lost Sheep and the Lost Coin. </a:t>
            </a:r>
            <a:endParaRPr lang="en-A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Parable’s Main Theme</a:t>
            </a:r>
            <a:endParaRPr lang="en-A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parable's major theme is the unconditional love of the father, which reveals God's love of the sinner and justifies Jesus' own relationship with sinners. Luke addresses it to the Pharisees and Scribes who object to Jesus keeping company with sinners.  "This man welcomes sinners and eats with them."</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references to joy in heaven show that the group of parables (The lost sheep, the lost coin and the prodigal son) give a lesson in God's loving mercy and explain the value of those whom others despise as lost. This parable stresses that the elder brother should not be jealous of the father's benevolent treatment of the sinful younger brother, and that fits the context of Jesus correcting the Pharisees' attitude towards sinners.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parable</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Jesus tells the story of a man who has two sons. The younger son asks his father to give him his portion of the family estate as an early inheritance. Once received, the son promptly sets off on a long journey to a distant land and begins to waste his fortune on wild living. When the money runs out, a severe famine hits the country and the son finds himself in dire circumstances. He takes a job feeding pigs. He is so destitute that he even longs to eat the food assigned to the pigs.</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young man finally comes to his senses, remembering his father. In humility, he recognizes his foolishness, decides to return to his father and ask for </a:t>
            </a:r>
            <a:r>
              <a:rPr lang="en-US" sz="1200" u="none" strike="noStrike" kern="1200" dirty="0" smtClean="0">
                <a:solidFill>
                  <a:schemeClr val="tx1"/>
                </a:solidFill>
                <a:latin typeface="+mn-lt"/>
                <a:ea typeface="+mn-ea"/>
                <a:cs typeface="+mn-cs"/>
                <a:hlinkClick r:id="rId3"/>
              </a:rPr>
              <a:t>forgiveness</a:t>
            </a:r>
            <a:r>
              <a:rPr lang="en-US" sz="1200" kern="1200" dirty="0" smtClean="0">
                <a:solidFill>
                  <a:schemeClr val="tx1"/>
                </a:solidFill>
                <a:latin typeface="+mn-lt"/>
                <a:ea typeface="+mn-ea"/>
                <a:cs typeface="+mn-cs"/>
              </a:rPr>
              <a:t> and mercy. The father who had been watching and waiting, receives his son back with open arms of compassion. He is overjoyed by the return of his lost son! Immediately the father turns to his servants and asks them to prepare a giant feast in celebration.</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Meanwhile, the older son is not one bit happy when he comes in from working the fields and discovers a party going on to celebrate his younger brother's return. The father tries to dissuade the older brother from his jealous rage explaining, "You are always with me, and everything I have is yours."</a:t>
            </a:r>
            <a:endParaRPr lang="en-A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Points of Interest from the Story:</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Typically, a son would receive his inheritance at the time of his father's death. The fact that the younger brother instigated the early division of the family estate showed a rebellious and proud disregard for his father's authority, not to mention a selfish and immature attitude.</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Pigs were unclean animals. Jews were not even allowed to touch pigs. When the son took a job feeding pigs, even longing for their food to fill his belly, it reveals that he had fallen as low as he could possibly go. This son represents a person living in rebellion to God. Sometimes we have to hit rock-bottom before we come to our senses and recognize our sin.</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 father is a picture of the Heavenly Father. God waits patiently, with loving compassion to restore us when we return to him with humble hearts. He offers us everything in his kingdom, restoring full relationship with joyful celebration. He doesn't even dwell on our past waywardness.</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Reading from the beginning of chapter 15, we see that the older son is clearly a picture of the </a:t>
            </a:r>
            <a:r>
              <a:rPr lang="en-US" sz="1200" kern="1200" dirty="0" err="1" smtClean="0">
                <a:solidFill>
                  <a:schemeClr val="tx1"/>
                </a:solidFill>
                <a:latin typeface="+mn-lt"/>
                <a:ea typeface="+mn-ea"/>
                <a:cs typeface="+mn-cs"/>
              </a:rPr>
              <a:t>pharisees</a:t>
            </a:r>
            <a:r>
              <a:rPr lang="en-US" sz="1200" kern="1200" dirty="0" smtClean="0">
                <a:solidFill>
                  <a:schemeClr val="tx1"/>
                </a:solidFill>
                <a:latin typeface="+mn-lt"/>
                <a:ea typeface="+mn-ea"/>
                <a:cs typeface="+mn-cs"/>
              </a:rPr>
              <a:t>. In their self-righteousness, they have forgotten to rejoice when a sinner returns to God. Bitterness and resentment keeps the older son from forgiving his younger brother. It blinds him to the treasure he freely enjoys through constant relationship with the father.</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Key verses and their background:</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Give me the share of the property that will belong to me (v12). The younger son's request for his share was in keeping with the custom of the day though traditional wisdom counseled against it, of giving an inheritance before one's death.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distant country (v 13). A place far removed from the family's religious and cultural background.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feed the pigs (v 15). A shameful task for a Jewish boy, as according to Jewish law, pigs are unclean animals.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when he came to himself (v 17). The son's motivation was both </a:t>
            </a:r>
            <a:r>
              <a:rPr lang="en-US" sz="1200" kern="1200" dirty="0" err="1" smtClean="0">
                <a:solidFill>
                  <a:schemeClr val="tx1"/>
                </a:solidFill>
                <a:latin typeface="+mn-lt"/>
                <a:ea typeface="+mn-ea"/>
                <a:cs typeface="+mn-cs"/>
              </a:rPr>
              <a:t>self­preservation</a:t>
            </a:r>
            <a:r>
              <a:rPr lang="en-US" sz="1200" kern="1200" dirty="0" smtClean="0">
                <a:solidFill>
                  <a:schemeClr val="tx1"/>
                </a:solidFill>
                <a:latin typeface="+mn-lt"/>
                <a:ea typeface="+mn-ea"/>
                <a:cs typeface="+mn-cs"/>
              </a:rPr>
              <a:t> and genuine conversion.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he ran and put his arms around him and kissed him (v 20). This expresses the father's unconditional love for the son.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bring out a robe (v 22). Symbols of </a:t>
            </a:r>
            <a:r>
              <a:rPr lang="en-US" sz="1200" kern="1200" dirty="0" err="1" smtClean="0">
                <a:solidFill>
                  <a:schemeClr val="tx1"/>
                </a:solidFill>
                <a:latin typeface="+mn-lt"/>
                <a:ea typeface="+mn-ea"/>
                <a:cs typeface="+mn-cs"/>
              </a:rPr>
              <a:t>honour</a:t>
            </a:r>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put a ring on his finger (v 22). A sign of authority in the family.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sandals on his feet (v 22). A sign of membership of the family as servants went barefooted.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get the fatted calf and kill it (v 23). Meat was not often eaten, so killing the fatted calf was a sign of an extravagant celebration.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was dead…is found (v 24). The son was fully restored to the family life.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his elder son… (v 25­32), This son shows attitudes of jealously and self-righteousness even though his inheritance rights are protected. The father reassures him of his constant loving presence 'you are always with me'. (Adapted from Lent and Easter units Diocese of Broken Bay)</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Questions for Reflection:</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Who are you in this story? Are you a prodigal, a </a:t>
            </a:r>
            <a:r>
              <a:rPr lang="en-US" sz="1200" kern="1200" dirty="0" err="1" smtClean="0">
                <a:solidFill>
                  <a:schemeClr val="tx1"/>
                </a:solidFill>
                <a:latin typeface="+mn-lt"/>
                <a:ea typeface="+mn-ea"/>
                <a:cs typeface="+mn-cs"/>
              </a:rPr>
              <a:t>pharisee</a:t>
            </a:r>
            <a:r>
              <a:rPr lang="en-US" sz="1200" kern="1200" dirty="0" smtClean="0">
                <a:solidFill>
                  <a:schemeClr val="tx1"/>
                </a:solidFill>
                <a:latin typeface="+mn-lt"/>
                <a:ea typeface="+mn-ea"/>
                <a:cs typeface="+mn-cs"/>
              </a:rPr>
              <a:t> or a servant? Are you the rebellious son, lost and far from God? Are you the self-righteous </a:t>
            </a:r>
            <a:r>
              <a:rPr lang="en-US" sz="1200" kern="1200" dirty="0" err="1" smtClean="0">
                <a:solidFill>
                  <a:schemeClr val="tx1"/>
                </a:solidFill>
                <a:latin typeface="+mn-lt"/>
                <a:ea typeface="+mn-ea"/>
                <a:cs typeface="+mn-cs"/>
              </a:rPr>
              <a:t>pharisee</a:t>
            </a:r>
            <a:r>
              <a:rPr lang="en-US" sz="1200" kern="1200" dirty="0" smtClean="0">
                <a:solidFill>
                  <a:schemeClr val="tx1"/>
                </a:solidFill>
                <a:latin typeface="+mn-lt"/>
                <a:ea typeface="+mn-ea"/>
                <a:cs typeface="+mn-cs"/>
              </a:rPr>
              <a:t>, no longer capable of rejoicing when a sinner returns to God? Maybe you've hit rock-bottom, come to your senses and decided to run to God's open arms of compassion and mercy? Or are you one of the servants in the household, rejoicing with the father when a lost son finds his way home?</a:t>
            </a:r>
            <a:endParaRPr lang="en-AU"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9</a:t>
            </a:fld>
            <a:endParaRPr lang="en-AU"/>
          </a:p>
        </p:txBody>
      </p:sp>
    </p:spTree>
    <p:extLst>
      <p:ext uri="{BB962C8B-B14F-4D97-AF65-F5344CB8AC3E}">
        <p14:creationId xmlns:p14="http://schemas.microsoft.com/office/powerpoint/2010/main" val="86087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dirty="0" smtClean="0"/>
              <a:t>Beginnings of practising the sacrament of penance in the form of individual confession as we know it now, i.e. bringing confession of sins and reconciliation together, can be traced back to 11th century.</a:t>
            </a:r>
          </a:p>
          <a:p>
            <a:pPr rtl="0"/>
            <a:r>
              <a:rPr lang="en-AU" dirty="0" smtClean="0"/>
              <a:t>In 1215 the Fourth Council of the Lateran m</a:t>
            </a:r>
            <a:r>
              <a:rPr lang="en-AU" u="none" dirty="0" smtClean="0">
                <a:solidFill>
                  <a:schemeClr val="tx1"/>
                </a:solidFill>
              </a:rPr>
              <a:t>ade it canon</a:t>
            </a:r>
            <a:r>
              <a:rPr lang="en-AU" u="none" baseline="0" dirty="0" smtClean="0">
                <a:solidFill>
                  <a:schemeClr val="tx1"/>
                </a:solidFill>
              </a:rPr>
              <a:t> law </a:t>
            </a:r>
            <a:r>
              <a:rPr lang="en-AU" u="none" dirty="0" smtClean="0">
                <a:solidFill>
                  <a:schemeClr val="tx1"/>
                </a:solidFill>
              </a:rPr>
              <a:t>that every </a:t>
            </a:r>
            <a:r>
              <a:rPr lang="en-AU" dirty="0" smtClean="0"/>
              <a:t>Catholic Christian goes to confession in his parish at least once a year.</a:t>
            </a:r>
            <a:endParaRPr lang="en-AU" baseline="30000" dirty="0" smtClean="0"/>
          </a:p>
          <a:p>
            <a:pPr rtl="0"/>
            <a:r>
              <a:rPr lang="en-AU" dirty="0" smtClean="0"/>
              <a:t>In 1907, </a:t>
            </a:r>
            <a:r>
              <a:rPr lang="en-AU" baseline="0" dirty="0" smtClean="0"/>
              <a:t> Pope Pius X specifically reaffirmed the relevance of the Gospel of John to support </a:t>
            </a:r>
            <a:r>
              <a:rPr lang="en-AU" dirty="0" smtClean="0"/>
              <a:t>the issue of the institution of this sacrament by Jesus himself.</a:t>
            </a:r>
            <a:endParaRPr lang="en-AU" baseline="30000" dirty="0" smtClean="0"/>
          </a:p>
          <a:p>
            <a:pPr rtl="0"/>
            <a:endParaRPr lang="en-AU" dirty="0" smtClean="0"/>
          </a:p>
          <a:p>
            <a:pPr rtl="0"/>
            <a:r>
              <a:rPr lang="en-AU" dirty="0" smtClean="0"/>
              <a:t>Significant</a:t>
            </a:r>
            <a:r>
              <a:rPr lang="en-AU" baseline="0" dirty="0" smtClean="0"/>
              <a:t> changes to the practice of reconciliation centred around the private nature of the confessional. </a:t>
            </a:r>
            <a:r>
              <a:rPr lang="en-AU" dirty="0" smtClean="0"/>
              <a:t>In the early Church, publicly known sins were often confessed openly or publicly in church</a:t>
            </a:r>
            <a:r>
              <a:rPr lang="en-AU" baseline="0" dirty="0" smtClean="0"/>
              <a:t> while </a:t>
            </a:r>
            <a:r>
              <a:rPr lang="en-AU" dirty="0" smtClean="0"/>
              <a:t>private confession was still used for private sins.</a:t>
            </a:r>
            <a:endParaRPr lang="en-AU" baseline="30000" dirty="0" smtClean="0"/>
          </a:p>
          <a:p>
            <a:pPr rtl="0"/>
            <a:r>
              <a:rPr lang="en-AU" dirty="0" smtClean="0"/>
              <a:t>Another</a:t>
            </a:r>
            <a:r>
              <a:rPr lang="en-AU" baseline="0" dirty="0" smtClean="0"/>
              <a:t> change was to the form o f p</a:t>
            </a:r>
            <a:r>
              <a:rPr lang="en-AU" dirty="0" smtClean="0"/>
              <a:t>enance which was previously often done before absolution rather than after absolution.</a:t>
            </a:r>
          </a:p>
          <a:p>
            <a:pPr rtl="0"/>
            <a:r>
              <a:rPr lang="en-AU" dirty="0" smtClean="0"/>
              <a:t>In the early Church, the assigned penances were much more harsh. For example, it would not have been unusual for someone to receive a 10-year penance</a:t>
            </a:r>
            <a:r>
              <a:rPr lang="en-AU" baseline="30000" dirty="0" smtClean="0"/>
              <a:t> </a:t>
            </a:r>
            <a:r>
              <a:rPr lang="en-AU" dirty="0" smtClean="0"/>
              <a:t>for committing the sin of abortion which the Catholic Church considers to be a grave or mortal sin.</a:t>
            </a:r>
            <a:r>
              <a:rPr lang="en-AU" baseline="30000" dirty="0" smtClean="0"/>
              <a:t> </a:t>
            </a:r>
            <a:r>
              <a:rPr lang="en-AU" baseline="0" dirty="0" smtClean="0"/>
              <a:t>In time </a:t>
            </a:r>
            <a:r>
              <a:rPr lang="en-AU" dirty="0" smtClean="0"/>
              <a:t>penances began to be lessened or mitigated.</a:t>
            </a:r>
          </a:p>
          <a:p>
            <a:pPr rtl="0"/>
            <a:endParaRPr lang="en-AU" dirty="0" smtClean="0"/>
          </a:p>
          <a:p>
            <a:pPr rtl="0"/>
            <a:endParaRPr lang="en-AU" baseline="30000" dirty="0" smtClean="0"/>
          </a:p>
          <a:p>
            <a:endParaRPr lang="en-AU"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12</a:t>
            </a:fld>
            <a:endParaRPr lang="en-AU"/>
          </a:p>
        </p:txBody>
      </p:sp>
    </p:spTree>
    <p:extLst>
      <p:ext uri="{BB962C8B-B14F-4D97-AF65-F5344CB8AC3E}">
        <p14:creationId xmlns:p14="http://schemas.microsoft.com/office/powerpoint/2010/main" val="199822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During the 16th century, the sacrament of penance was changed</a:t>
            </a:r>
            <a:r>
              <a:rPr lang="en-AU" baseline="0" dirty="0" smtClean="0"/>
              <a:t> dramatically</a:t>
            </a:r>
            <a:r>
              <a:rPr lang="en-AU" dirty="0" smtClean="0"/>
              <a:t> from a social to a personal experience</a:t>
            </a:r>
            <a:r>
              <a:rPr lang="en-AU" baseline="0" dirty="0" smtClean="0"/>
              <a:t> with the introduction of </a:t>
            </a:r>
            <a:r>
              <a:rPr lang="en-AU" dirty="0" smtClean="0"/>
              <a:t>private confession. It was no longer</a:t>
            </a:r>
            <a:r>
              <a:rPr lang="en-AU" baseline="0" dirty="0" smtClean="0"/>
              <a:t> an experience which must be presented in public and public penance enacted. </a:t>
            </a:r>
            <a:r>
              <a:rPr lang="en-AU" dirty="0" smtClean="0"/>
              <a:t>It now took place in private in a confessional. It was a change from reconciliation with the Church to reconciliation directly with God.</a:t>
            </a:r>
            <a:endParaRPr lang="en-AU" baseline="30000" dirty="0" smtClean="0"/>
          </a:p>
          <a:p>
            <a:endParaRPr lang="en-AU"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13</a:t>
            </a:fld>
            <a:endParaRPr lang="en-AU"/>
          </a:p>
        </p:txBody>
      </p:sp>
    </p:spTree>
    <p:extLst>
      <p:ext uri="{BB962C8B-B14F-4D97-AF65-F5344CB8AC3E}">
        <p14:creationId xmlns:p14="http://schemas.microsoft.com/office/powerpoint/2010/main" val="161653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elements of the celebration are ordinarily these: a greeting and blessing from the priest, reading the word of God to illuminate the conscience and elicit contrition, and an exhortation to repentance; the confession, which acknowledges sins and makes them known to the priest; the imposition and acceptance of a penance; the priest's absolution; a prayer of thanksgiving and praise and dismissal with the blessing of the priest. </a:t>
            </a:r>
          </a:p>
          <a:p>
            <a:endParaRPr lang="en-AU" dirty="0" smtClean="0"/>
          </a:p>
          <a:p>
            <a:endParaRPr lang="en-AU" dirty="0" smtClean="0"/>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14</a:t>
            </a:fld>
            <a:endParaRPr lang="en-AU"/>
          </a:p>
        </p:txBody>
      </p:sp>
    </p:spTree>
    <p:extLst>
      <p:ext uri="{BB962C8B-B14F-4D97-AF65-F5344CB8AC3E}">
        <p14:creationId xmlns:p14="http://schemas.microsoft.com/office/powerpoint/2010/main" val="253055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Celebration of </a:t>
            </a:r>
            <a:r>
              <a:rPr lang="en-US" sz="1200" b="1" kern="1200" dirty="0" err="1" smtClean="0">
                <a:solidFill>
                  <a:schemeClr val="tx1"/>
                </a:solidFill>
                <a:latin typeface="+mn-lt"/>
                <a:ea typeface="+mn-ea"/>
                <a:cs typeface="+mn-cs"/>
              </a:rPr>
              <a:t>reconciliation?There</a:t>
            </a:r>
            <a:r>
              <a:rPr lang="en-US" sz="1200" b="1" kern="1200" dirty="0" smtClean="0">
                <a:solidFill>
                  <a:schemeClr val="tx1"/>
                </a:solidFill>
                <a:latin typeface="+mn-lt"/>
                <a:ea typeface="+mn-ea"/>
                <a:cs typeface="+mn-cs"/>
              </a:rPr>
              <a:t> are three forms of the celebration of penance. </a:t>
            </a:r>
            <a:r>
              <a:rPr lang="en-US" sz="1200" b="1" i="1" kern="1200" dirty="0" smtClean="0">
                <a:solidFill>
                  <a:schemeClr val="tx1"/>
                </a:solidFill>
                <a:latin typeface="+mn-lt"/>
                <a:ea typeface="+mn-ea"/>
                <a:cs typeface="+mn-cs"/>
              </a:rPr>
              <a:t>Reconciliation for Individual Penitents (Rite I)  </a:t>
            </a:r>
          </a:p>
          <a:p>
            <a:r>
              <a:rPr lang="en-US" sz="1200" b="1" i="1" kern="1200" dirty="0" smtClean="0">
                <a:solidFill>
                  <a:schemeClr val="tx1"/>
                </a:solidFill>
                <a:latin typeface="+mn-lt"/>
                <a:ea typeface="+mn-ea"/>
                <a:cs typeface="+mn-cs"/>
              </a:rPr>
              <a:t>This form is celebrated by an individual person in the presence of the priest. The place where this happens is usually a Reconciliation Room (what used to be called a “Confessional’). A bible, a crucifix and candle are placed on a table in the centre of the space. The person may choose to sit facing the priest or to sit behind a screen and remain anonymous.    The Rite begins with a greeting, followed by words of encouragement from the priest. After short reading from scripture, the person reflects on his/her circumstances and confesses his/her sins and seeks reconciliation. The priest offers advice and gives a penance that is meant to help in starting a new life and to remedy any weakness. The priest pronounces absolution and the rite concludes with a short thanksgiving.</a:t>
            </a:r>
          </a:p>
          <a:p>
            <a:r>
              <a:rPr lang="en-US" sz="1200" b="1" i="1" kern="1200" dirty="0" smtClean="0">
                <a:solidFill>
                  <a:schemeClr val="tx1"/>
                </a:solidFill>
                <a:latin typeface="+mn-lt"/>
                <a:ea typeface="+mn-ea"/>
                <a:cs typeface="+mn-cs"/>
              </a:rPr>
              <a:t>  Reconciliation for Several Penitents with individual confession and absolution (Rite II)  This form of the Rite begins with a celebration of the Word – readings from scripture, hymns, prayers, a homily and an examination of conscience, followed by a call to repentance. Private confession and reconciliation follow. The Rite concludes with a short thanksgiving, and a blessing and dismissal of the gathered assembly. </a:t>
            </a:r>
          </a:p>
          <a:p>
            <a:r>
              <a:rPr lang="en-US" sz="1200" b="1" i="1" kern="1200" dirty="0" smtClean="0">
                <a:solidFill>
                  <a:schemeClr val="tx1"/>
                </a:solidFill>
                <a:latin typeface="+mn-lt"/>
                <a:ea typeface="+mn-ea"/>
                <a:cs typeface="+mn-cs"/>
              </a:rPr>
              <a:t> Reconciliation for Several Penitents with general confession and absolution (Rite III)  This form of the Rite follows the same pattern as Rite II, but does not include individual confession and reconciliation. It includes a communal prayer of confession and general absolution. The use of this form is restricted to emergencies and other special circumstances.  </a:t>
            </a:r>
            <a:endParaRPr lang="en-US" dirty="0"/>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1st rite</a:t>
            </a:r>
            <a:r>
              <a:rPr lang="en-AU" dirty="0" smtClean="0"/>
              <a:t>- Individual confession: Where the penitent has a one on one confession with the priest which is private.</a:t>
            </a:r>
          </a:p>
          <a:p>
            <a:endParaRPr lang="en-US" dirty="0"/>
          </a:p>
        </p:txBody>
      </p:sp>
      <p:sp>
        <p:nvSpPr>
          <p:cNvPr id="4" name="Slide Number Placeholder 3"/>
          <p:cNvSpPr>
            <a:spLocks noGrp="1"/>
          </p:cNvSpPr>
          <p:nvPr>
            <p:ph type="sldNum" sz="quarter" idx="10"/>
          </p:nvPr>
        </p:nvSpPr>
        <p:spPr/>
        <p:txBody>
          <a:bodyPr/>
          <a:lstStyle/>
          <a:p>
            <a:fld id="{C28E8419-F593-4971-9228-357A4ED8D35E}" type="slidenum">
              <a:rPr lang="en-AU" smtClean="0"/>
              <a:t>17</a:t>
            </a:fld>
            <a:endParaRPr lang="en-AU"/>
          </a:p>
        </p:txBody>
      </p:sp>
    </p:spTree>
    <p:extLst>
      <p:ext uri="{BB962C8B-B14F-4D97-AF65-F5344CB8AC3E}">
        <p14:creationId xmlns:p14="http://schemas.microsoft.com/office/powerpoint/2010/main" val="205195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When do we celebrate reconciliation?  Individual. This Rite is meant to give people the opportunity for personal prayer and individual spiritual direction to enable them to ‘set their lives on track’!</a:t>
            </a:r>
          </a:p>
        </p:txBody>
      </p:sp>
      <p:sp>
        <p:nvSpPr>
          <p:cNvPr id="4" name="Slide Number Placeholder 3"/>
          <p:cNvSpPr>
            <a:spLocks noGrp="1"/>
          </p:cNvSpPr>
          <p:nvPr>
            <p:ph type="sldNum" sz="quarter" idx="10"/>
          </p:nvPr>
        </p:nvSpPr>
        <p:spPr/>
        <p:txBody>
          <a:bodyPr/>
          <a:lstStyle/>
          <a:p>
            <a:fld id="{F0B9EBB3-B210-754E-A225-125E46A8A374}" type="slidenum">
              <a:rPr lang="en-US" smtClean="0">
                <a:solidFill>
                  <a:prstClr val="black"/>
                </a:solidFill>
              </a: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8787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4191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811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8077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7650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97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2097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7119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7718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4545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27118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E5087-5EEA-4C5D-8011-3C9E7C1501AD}" type="datetimeFigureOut">
              <a:rPr lang="en-US" smtClean="0">
                <a:solidFill>
                  <a:prstClr val="black">
                    <a:tint val="75000"/>
                  </a:prstClr>
                </a:solidFill>
              </a:rPr>
              <a:pPr/>
              <a:t>1/07/14</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13A6F-55F0-4F26-849C-9C5BA535F9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19126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dHl5CEsTas" TargetMode="Externa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youtube.com/watch?v=F5rzgOOVYv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smp.org/resourcepage.cfm?article=129"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borromeo.org/ccc/para/386.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332656"/>
            <a:ext cx="4641712" cy="5040560"/>
          </a:xfrm>
        </p:spPr>
        <p:txBody>
          <a:bodyPr>
            <a:normAutofit/>
          </a:bodyPr>
          <a:lstStyle/>
          <a:p>
            <a:r>
              <a:rPr lang="en-AU" dirty="0" smtClean="0"/>
              <a:t>The Sacraments of Healing.</a:t>
            </a:r>
            <a:endParaRPr lang="en-AU" dirty="0"/>
          </a:p>
        </p:txBody>
      </p:sp>
      <p:pic>
        <p:nvPicPr>
          <p:cNvPr id="7" name="Picture 6" descr="penance5.jpg"/>
          <p:cNvPicPr>
            <a:picLocks noChangeAspect="1"/>
          </p:cNvPicPr>
          <p:nvPr/>
        </p:nvPicPr>
        <p:blipFill>
          <a:blip r:embed="rId2" cstate="print"/>
          <a:stretch>
            <a:fillRect/>
          </a:stretch>
        </p:blipFill>
        <p:spPr>
          <a:xfrm>
            <a:off x="6193398" y="548680"/>
            <a:ext cx="2893680" cy="5594448"/>
          </a:xfrm>
          <a:prstGeom prst="rect">
            <a:avLst/>
          </a:prstGeom>
        </p:spPr>
      </p:pic>
      <p:sp>
        <p:nvSpPr>
          <p:cNvPr id="4" name="TextBox 3"/>
          <p:cNvSpPr txBox="1"/>
          <p:nvPr/>
        </p:nvSpPr>
        <p:spPr>
          <a:xfrm>
            <a:off x="179512" y="4005064"/>
            <a:ext cx="5472608" cy="1384995"/>
          </a:xfrm>
          <a:prstGeom prst="rect">
            <a:avLst/>
          </a:prstGeom>
          <a:noFill/>
        </p:spPr>
        <p:txBody>
          <a:bodyPr wrap="square" rtlCol="0">
            <a:spAutoFit/>
          </a:bodyPr>
          <a:lstStyle/>
          <a:p>
            <a:r>
              <a:rPr lang="en-AU" sz="2800" dirty="0"/>
              <a:t>Sacrament of Penance</a:t>
            </a:r>
          </a:p>
          <a:p>
            <a:endParaRPr lang="en-AU" sz="2800" dirty="0"/>
          </a:p>
          <a:p>
            <a:r>
              <a:rPr lang="en-AU" sz="2800" dirty="0" smtClean="0"/>
              <a:t>Sacrament </a:t>
            </a:r>
            <a:r>
              <a:rPr lang="en-AU" sz="2800" dirty="0"/>
              <a:t>of Anointing of the Sick</a:t>
            </a:r>
            <a:endParaRPr lang="en-AU" sz="2800" dirty="0"/>
          </a:p>
        </p:txBody>
      </p:sp>
    </p:spTree>
    <p:extLst>
      <p:ext uri="{BB962C8B-B14F-4D97-AF65-F5344CB8AC3E}">
        <p14:creationId xmlns:p14="http://schemas.microsoft.com/office/powerpoint/2010/main" val="33691393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Jesus empowers his followers to forgive and reconcile</a:t>
            </a:r>
            <a:endParaRPr lang="en-US" dirty="0"/>
          </a:p>
        </p:txBody>
      </p:sp>
      <p:sp>
        <p:nvSpPr>
          <p:cNvPr id="3" name="Content Placeholder 2"/>
          <p:cNvSpPr>
            <a:spLocks noGrp="1"/>
          </p:cNvSpPr>
          <p:nvPr>
            <p:ph idx="1"/>
          </p:nvPr>
        </p:nvSpPr>
        <p:spPr/>
        <p:txBody>
          <a:bodyPr>
            <a:normAutofit fontScale="85000" lnSpcReduction="10000"/>
          </a:bodyPr>
          <a:lstStyle/>
          <a:p>
            <a:r>
              <a:rPr lang="en-AU" dirty="0"/>
              <a:t>“Receive the Holy Spirit whose sins you shall forgive, they shall be forgiven, whose sins you shall retain they shall be retained” (John 20: 22-23) is one of the key texts influencing the church’s understanding and practice of the sacrament of reconciliation.</a:t>
            </a:r>
          </a:p>
          <a:p>
            <a:endParaRPr lang="en-AU" dirty="0"/>
          </a:p>
          <a:p>
            <a:r>
              <a:rPr lang="en-AU" dirty="0"/>
              <a:t> Jesus confers upon Peter and the church which he will lead, his own authority to bind and loose. In Matthew 18:18 this same authority, given first to Peter, is given to the other apostles and hence to their successors. </a:t>
            </a:r>
          </a:p>
          <a:p>
            <a:endParaRPr lang="en-US" dirty="0"/>
          </a:p>
        </p:txBody>
      </p:sp>
    </p:spTree>
    <p:extLst>
      <p:ext uri="{BB962C8B-B14F-4D97-AF65-F5344CB8AC3E}">
        <p14:creationId xmlns:p14="http://schemas.microsoft.com/office/powerpoint/2010/main" val="2347456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New Testament Times</a:t>
            </a:r>
            <a:br>
              <a:rPr lang="en-AU" b="1" dirty="0"/>
            </a:br>
            <a:endParaRPr lang="en-US" dirty="0"/>
          </a:p>
        </p:txBody>
      </p:sp>
      <p:sp>
        <p:nvSpPr>
          <p:cNvPr id="3" name="Content Placeholder 2"/>
          <p:cNvSpPr>
            <a:spLocks noGrp="1"/>
          </p:cNvSpPr>
          <p:nvPr>
            <p:ph idx="1"/>
          </p:nvPr>
        </p:nvSpPr>
        <p:spPr/>
        <p:txBody>
          <a:bodyPr/>
          <a:lstStyle/>
          <a:p>
            <a:pPr>
              <a:buNone/>
            </a:pPr>
            <a:r>
              <a:rPr lang="en-AU" dirty="0" smtClean="0"/>
              <a:t>    We </a:t>
            </a:r>
            <a:r>
              <a:rPr lang="en-AU" dirty="0"/>
              <a:t>can see in the scriptures how the early church dealt </a:t>
            </a:r>
            <a:r>
              <a:rPr lang="en-AU" dirty="0" smtClean="0"/>
              <a:t>with  </a:t>
            </a:r>
            <a:r>
              <a:rPr lang="en-AU" dirty="0"/>
              <a:t>personal sin and with those who separated </a:t>
            </a:r>
            <a:r>
              <a:rPr lang="en-AU" dirty="0" smtClean="0"/>
              <a:t>themselves </a:t>
            </a:r>
            <a:r>
              <a:rPr lang="en-AU" dirty="0"/>
              <a:t>from the community through sin. </a:t>
            </a:r>
          </a:p>
          <a:p>
            <a:pPr>
              <a:buNone/>
            </a:pPr>
            <a:endParaRPr lang="en-AU" dirty="0"/>
          </a:p>
          <a:p>
            <a:endParaRPr lang="en-US" dirty="0"/>
          </a:p>
        </p:txBody>
      </p:sp>
    </p:spTree>
    <p:extLst>
      <p:ext uri="{BB962C8B-B14F-4D97-AF65-F5344CB8AC3E}">
        <p14:creationId xmlns:p14="http://schemas.microsoft.com/office/powerpoint/2010/main" val="14995377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Sacrament</a:t>
            </a:r>
            <a:endParaRPr lang="en-US" dirty="0"/>
          </a:p>
        </p:txBody>
      </p:sp>
      <p:pic>
        <p:nvPicPr>
          <p:cNvPr id="4" name="Picture 2" descr="C:\Users\lcannon\Pictures\ACU Reconiciliation Photos\blog.brothersoft.co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0472" b="20472"/>
          <a:stretch>
            <a:fillRect/>
          </a:stretch>
        </p:blipFill>
        <p:spPr bwMode="auto">
          <a:xfrm>
            <a:off x="1331640" y="2060848"/>
            <a:ext cx="6311880" cy="347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0651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Sacrament</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759" b="27759"/>
          <a:stretch>
            <a:fillRect/>
          </a:stretch>
        </p:blipFill>
        <p:spPr bwMode="auto">
          <a:xfrm>
            <a:off x="1331640" y="1700808"/>
            <a:ext cx="680850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6589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Sacrament</a:t>
            </a:r>
            <a:endParaRPr lang="en-US" dirty="0"/>
          </a:p>
        </p:txBody>
      </p:sp>
      <p:pic>
        <p:nvPicPr>
          <p:cNvPr id="4" name="Picture 2" descr="C:\Users\lcannon\Pictures\ACU Reconiciliation Photos\blog.brothersoft.com (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605" b="86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9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Vatican 11</a:t>
            </a:r>
            <a:endParaRPr lang="en-US" dirty="0"/>
          </a:p>
        </p:txBody>
      </p:sp>
      <p:sp>
        <p:nvSpPr>
          <p:cNvPr id="3" name="Content Placeholder 2"/>
          <p:cNvSpPr>
            <a:spLocks noGrp="1"/>
          </p:cNvSpPr>
          <p:nvPr>
            <p:ph idx="1"/>
          </p:nvPr>
        </p:nvSpPr>
        <p:spPr/>
        <p:txBody>
          <a:bodyPr/>
          <a:lstStyle/>
          <a:p>
            <a:pPr>
              <a:buNone/>
            </a:pPr>
            <a:r>
              <a:rPr lang="en-AU" dirty="0" smtClean="0"/>
              <a:t>   The </a:t>
            </a:r>
            <a:r>
              <a:rPr lang="en-AU" dirty="0"/>
              <a:t>Second Vatican Council sought to reconcile </a:t>
            </a:r>
            <a:r>
              <a:rPr lang="en-AU" dirty="0" smtClean="0"/>
              <a:t>the sacrament </a:t>
            </a:r>
            <a:r>
              <a:rPr lang="en-AU" dirty="0"/>
              <a:t>of reconciliation to its own history, particularly </a:t>
            </a:r>
            <a:r>
              <a:rPr lang="en-AU" dirty="0" smtClean="0"/>
              <a:t>to the </a:t>
            </a:r>
            <a:r>
              <a:rPr lang="en-AU" dirty="0"/>
              <a:t>foundational periods of the early church.</a:t>
            </a:r>
          </a:p>
          <a:p>
            <a:pPr>
              <a:buNone/>
            </a:pPr>
            <a:r>
              <a:rPr lang="en-AU" dirty="0"/>
              <a:t> Thus the 1973 rite of penance offers three options: </a:t>
            </a:r>
          </a:p>
          <a:p>
            <a:endParaRPr lang="en-US" dirty="0"/>
          </a:p>
        </p:txBody>
      </p:sp>
      <p:sp>
        <p:nvSpPr>
          <p:cNvPr id="4" name="Rectangle 3"/>
          <p:cNvSpPr/>
          <p:nvPr/>
        </p:nvSpPr>
        <p:spPr>
          <a:xfrm>
            <a:off x="3986781" y="3244334"/>
            <a:ext cx="184666"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6621327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252728"/>
          </a:xfrm>
        </p:spPr>
        <p:txBody>
          <a:bodyPr>
            <a:normAutofit fontScale="90000"/>
          </a:bodyPr>
          <a:lstStyle/>
          <a:p>
            <a:r>
              <a:rPr lang="en-US" sz="4800" dirty="0" smtClean="0"/>
              <a:t>How do we celebrate the sacrament? </a:t>
            </a:r>
            <a:endParaRPr lang="en-AU" dirty="0"/>
          </a:p>
        </p:txBody>
      </p:sp>
      <p:sp>
        <p:nvSpPr>
          <p:cNvPr id="3" name="Content Placeholder 2"/>
          <p:cNvSpPr>
            <a:spLocks noGrp="1"/>
          </p:cNvSpPr>
          <p:nvPr>
            <p:ph idx="1"/>
          </p:nvPr>
        </p:nvSpPr>
        <p:spPr>
          <a:xfrm>
            <a:off x="502920" y="1981200"/>
            <a:ext cx="8031480" cy="4114800"/>
          </a:xfrm>
        </p:spPr>
        <p:txBody>
          <a:bodyPr>
            <a:normAutofit/>
          </a:bodyPr>
          <a:lstStyle/>
          <a:p>
            <a:pPr>
              <a:buNone/>
            </a:pPr>
            <a:r>
              <a:rPr lang="en-US" sz="2400" b="1" dirty="0" smtClean="0"/>
              <a:t>There are three forms of the celebration of penance.</a:t>
            </a:r>
          </a:p>
          <a:p>
            <a:pPr>
              <a:buNone/>
            </a:pPr>
            <a:endParaRPr lang="en-US" dirty="0" smtClean="0"/>
          </a:p>
          <a:p>
            <a:pPr>
              <a:buFont typeface="Arial"/>
              <a:buChar char="•"/>
            </a:pPr>
            <a:r>
              <a:rPr lang="en-US" sz="2400" dirty="0" smtClean="0"/>
              <a:t>Reconciliation for Individual Penitents (Rite I) </a:t>
            </a:r>
          </a:p>
          <a:p>
            <a:pPr>
              <a:buFont typeface="Arial"/>
              <a:buChar char="•"/>
            </a:pPr>
            <a:endParaRPr lang="en-US" sz="2400" dirty="0" smtClean="0"/>
          </a:p>
          <a:p>
            <a:pPr>
              <a:buFont typeface="Arial"/>
              <a:buChar char="•"/>
            </a:pPr>
            <a:r>
              <a:rPr lang="en-US" sz="2400" dirty="0" smtClean="0"/>
              <a:t>Reconciliation for Several Penitents with individual confession and absolution (Rite II) </a:t>
            </a:r>
          </a:p>
          <a:p>
            <a:pPr>
              <a:buFont typeface="Arial"/>
              <a:buChar char="•"/>
            </a:pPr>
            <a:endParaRPr lang="en-US" sz="2400" dirty="0" smtClean="0"/>
          </a:p>
          <a:p>
            <a:pPr>
              <a:buFont typeface="Arial"/>
              <a:buChar char="•"/>
            </a:pPr>
            <a:r>
              <a:rPr lang="en-US" sz="2400" dirty="0" smtClean="0"/>
              <a:t>Reconciliation for Several Penitents with general confession and absolution (Rite III)</a:t>
            </a:r>
          </a:p>
          <a:p>
            <a:pPr>
              <a:buNone/>
            </a:pPr>
            <a:endParaRPr lang="en-AU" sz="2400" dirty="0"/>
          </a:p>
        </p:txBody>
      </p:sp>
    </p:spTree>
    <p:extLst>
      <p:ext uri="{BB962C8B-B14F-4D97-AF65-F5344CB8AC3E}">
        <p14:creationId xmlns:p14="http://schemas.microsoft.com/office/powerpoint/2010/main" val="36016315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rite</a:t>
            </a:r>
            <a:endParaRPr lang="en-US" dirty="0"/>
          </a:p>
        </p:txBody>
      </p:sp>
      <p:pic>
        <p:nvPicPr>
          <p:cNvPr id="4" name="Picture 2" descr="C:\Users\lcannon\Pictures\ACU Reconiciliation Photos\www.stclementciincinnati.or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288" b="142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06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n-US" dirty="0" smtClean="0"/>
              <a:t>When do we celebrate reconciliation?</a:t>
            </a:r>
            <a:endParaRPr lang="en-US" dirty="0"/>
          </a:p>
        </p:txBody>
      </p:sp>
      <p:sp>
        <p:nvSpPr>
          <p:cNvPr id="3" name="Content Placeholder 2"/>
          <p:cNvSpPr>
            <a:spLocks noGrp="1"/>
          </p:cNvSpPr>
          <p:nvPr>
            <p:ph idx="1"/>
          </p:nvPr>
        </p:nvSpPr>
        <p:spPr/>
        <p:txBody>
          <a:bodyPr/>
          <a:lstStyle/>
          <a:p>
            <a:pPr>
              <a:buNone/>
            </a:pPr>
            <a:r>
              <a:rPr lang="en-US" b="1" dirty="0" smtClean="0"/>
              <a:t>    Individual (Rite 1)</a:t>
            </a:r>
          </a:p>
          <a:p>
            <a:pPr>
              <a:buNone/>
            </a:pPr>
            <a:endParaRPr lang="en-US" b="1" dirty="0" smtClean="0"/>
          </a:p>
          <a:p>
            <a:r>
              <a:rPr lang="en-US" sz="2400" dirty="0" smtClean="0"/>
              <a:t>Reconciliation (Rite I) is usually celebrated at set times during the week in parishes (often on Saturday afternoon) and may be arranged at other times by appointment</a:t>
            </a:r>
            <a:endParaRPr lang="en-US" sz="2400" dirty="0"/>
          </a:p>
        </p:txBody>
      </p:sp>
    </p:spTree>
    <p:extLst>
      <p:ext uri="{BB962C8B-B14F-4D97-AF65-F5344CB8AC3E}">
        <p14:creationId xmlns:p14="http://schemas.microsoft.com/office/powerpoint/2010/main" val="31337201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rite</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336" b="13336"/>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10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Penance</a:t>
            </a:r>
            <a:endParaRPr lang="en-AU" dirty="0"/>
          </a:p>
        </p:txBody>
      </p:sp>
      <p:sp>
        <p:nvSpPr>
          <p:cNvPr id="3" name="Content Placeholder 2"/>
          <p:cNvSpPr>
            <a:spLocks noGrp="1"/>
          </p:cNvSpPr>
          <p:nvPr>
            <p:ph idx="1"/>
          </p:nvPr>
        </p:nvSpPr>
        <p:spPr>
          <a:xfrm>
            <a:off x="502920" y="1628800"/>
            <a:ext cx="5869280" cy="4014778"/>
          </a:xfrm>
        </p:spPr>
        <p:txBody>
          <a:bodyPr>
            <a:normAutofit/>
          </a:bodyPr>
          <a:lstStyle/>
          <a:p>
            <a:pPr>
              <a:buNone/>
            </a:pPr>
            <a:r>
              <a:rPr lang="en-AU" sz="4000" dirty="0" smtClean="0"/>
              <a:t> </a:t>
            </a:r>
            <a:r>
              <a:rPr lang="en-AU" sz="4400" b="1" dirty="0" smtClean="0"/>
              <a:t>The Sacrament of</a:t>
            </a:r>
          </a:p>
          <a:p>
            <a:pPr>
              <a:buNone/>
            </a:pPr>
            <a:r>
              <a:rPr lang="en-AU" sz="4400" b="1" dirty="0" smtClean="0"/>
              <a:t>Penance </a:t>
            </a:r>
            <a:r>
              <a:rPr lang="en-AU" sz="4400" dirty="0" smtClean="0"/>
              <a:t>is one of the</a:t>
            </a:r>
          </a:p>
          <a:p>
            <a:pPr>
              <a:buNone/>
            </a:pPr>
            <a:r>
              <a:rPr lang="en-AU" sz="4400" dirty="0" smtClean="0"/>
              <a:t>sacraments of healing</a:t>
            </a:r>
          </a:p>
          <a:p>
            <a:pPr>
              <a:buNone/>
            </a:pPr>
            <a:r>
              <a:rPr lang="en-AU" sz="4400" dirty="0" smtClean="0"/>
              <a:t>and restoration. </a:t>
            </a:r>
          </a:p>
          <a:p>
            <a:pPr>
              <a:buNone/>
            </a:pPr>
            <a:endParaRPr lang="en-AU" sz="2400" dirty="0" smtClean="0"/>
          </a:p>
        </p:txBody>
      </p:sp>
      <p:pic>
        <p:nvPicPr>
          <p:cNvPr id="5" name="Picture 4" descr="penance5.jpg"/>
          <p:cNvPicPr>
            <a:picLocks noChangeAspect="1"/>
          </p:cNvPicPr>
          <p:nvPr/>
        </p:nvPicPr>
        <p:blipFill>
          <a:blip r:embed="rId3" cstate="print"/>
          <a:stretch>
            <a:fillRect/>
          </a:stretch>
        </p:blipFill>
        <p:spPr>
          <a:xfrm>
            <a:off x="6804248" y="2132856"/>
            <a:ext cx="2143140" cy="4143404"/>
          </a:xfrm>
          <a:prstGeom prst="rect">
            <a:avLst/>
          </a:prstGeom>
        </p:spPr>
      </p:pic>
    </p:spTree>
    <p:extLst>
      <p:ext uri="{BB962C8B-B14F-4D97-AF65-F5344CB8AC3E}">
        <p14:creationId xmlns:p14="http://schemas.microsoft.com/office/powerpoint/2010/main" val="39109308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fontScale="90000"/>
          </a:bodyPr>
          <a:lstStyle/>
          <a:p>
            <a:r>
              <a:rPr lang="en-US" dirty="0" smtClean="0"/>
              <a:t>When do we celebrate reconciliation?</a:t>
            </a:r>
            <a:endParaRPr lang="en-US" dirty="0"/>
          </a:p>
        </p:txBody>
      </p:sp>
      <p:sp>
        <p:nvSpPr>
          <p:cNvPr id="3" name="Content Placeholder 2"/>
          <p:cNvSpPr>
            <a:spLocks noGrp="1"/>
          </p:cNvSpPr>
          <p:nvPr>
            <p:ph idx="1"/>
          </p:nvPr>
        </p:nvSpPr>
        <p:spPr/>
        <p:txBody>
          <a:bodyPr/>
          <a:lstStyle/>
          <a:p>
            <a:pPr marL="0" indent="0">
              <a:buNone/>
            </a:pPr>
            <a:r>
              <a:rPr lang="en-US" b="1" dirty="0" smtClean="0"/>
              <a:t>Communal Reconciliation (Rite II)</a:t>
            </a:r>
          </a:p>
          <a:p>
            <a:pPr marL="0" indent="0">
              <a:buNone/>
            </a:pPr>
            <a:r>
              <a:rPr lang="en-US" b="1" dirty="0" smtClean="0"/>
              <a:t> is usually celebrated in parish communities during Advent and Lent and at other appropriate times during the year.</a:t>
            </a:r>
          </a:p>
          <a:p>
            <a:endParaRPr lang="en-US" dirty="0"/>
          </a:p>
        </p:txBody>
      </p:sp>
    </p:spTree>
    <p:extLst>
      <p:ext uri="{BB962C8B-B14F-4D97-AF65-F5344CB8AC3E}">
        <p14:creationId xmlns:p14="http://schemas.microsoft.com/office/powerpoint/2010/main" val="15794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rite</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8902" b="890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39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Sacrament</a:t>
            </a:r>
            <a:endParaRPr lang="en-US" dirty="0"/>
          </a:p>
        </p:txBody>
      </p:sp>
      <p:pic>
        <p:nvPicPr>
          <p:cNvPr id="4" name="Picture 2" descr="C:\Users\lcannon\Pictures\ACU Reconiciliation Photos\dunwoodie.edu.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753" b="87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71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Who celebrates reconciliation?</a:t>
            </a:r>
            <a:endParaRPr lang="en-US" sz="3600" dirty="0"/>
          </a:p>
        </p:txBody>
      </p:sp>
      <p:sp>
        <p:nvSpPr>
          <p:cNvPr id="3" name="Content Placeholder 2"/>
          <p:cNvSpPr>
            <a:spLocks noGrp="1"/>
          </p:cNvSpPr>
          <p:nvPr>
            <p:ph idx="1"/>
          </p:nvPr>
        </p:nvSpPr>
        <p:spPr/>
        <p:txBody>
          <a:bodyPr>
            <a:normAutofit/>
          </a:bodyPr>
          <a:lstStyle/>
          <a:p>
            <a:pPr marL="0" indent="0" algn="ctr">
              <a:buNone/>
            </a:pPr>
            <a:r>
              <a:rPr lang="en-US" sz="3600" dirty="0" err="1" smtClean="0"/>
              <a:t>Baptised</a:t>
            </a:r>
            <a:r>
              <a:rPr lang="en-US" sz="3600" dirty="0" smtClean="0"/>
              <a:t> members of the Roman Catholic Church who feel called to be reconciled with God and with the faith community can take part in the sacrament of penance.</a:t>
            </a:r>
            <a:endParaRPr lang="en-US" sz="3600" dirty="0"/>
          </a:p>
        </p:txBody>
      </p:sp>
    </p:spTree>
    <p:extLst>
      <p:ext uri="{BB962C8B-B14F-4D97-AF65-F5344CB8AC3E}">
        <p14:creationId xmlns:p14="http://schemas.microsoft.com/office/powerpoint/2010/main" val="1474173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children</a:t>
            </a:r>
            <a:endParaRPr lang="en-US" dirty="0"/>
          </a:p>
        </p:txBody>
      </p:sp>
      <p:sp>
        <p:nvSpPr>
          <p:cNvPr id="3" name="Content Placeholder 2"/>
          <p:cNvSpPr>
            <a:spLocks noGrp="1"/>
          </p:cNvSpPr>
          <p:nvPr>
            <p:ph idx="1"/>
          </p:nvPr>
        </p:nvSpPr>
        <p:spPr/>
        <p:txBody>
          <a:bodyPr/>
          <a:lstStyle/>
          <a:p>
            <a:r>
              <a:rPr lang="en-US" b="1" dirty="0" smtClean="0"/>
              <a:t>EXAMINATION OF CONSCIENCE</a:t>
            </a:r>
          </a:p>
          <a:p>
            <a:endParaRPr lang="en-US" b="1" dirty="0" smtClean="0"/>
          </a:p>
          <a:p>
            <a:r>
              <a:rPr lang="en-US" b="1" dirty="0" smtClean="0"/>
              <a:t>Responsibilities to God:</a:t>
            </a:r>
          </a:p>
          <a:p>
            <a:endParaRPr lang="en-US" b="1" dirty="0" smtClean="0"/>
          </a:p>
          <a:p>
            <a:r>
              <a:rPr lang="en-US" b="1" dirty="0" smtClean="0"/>
              <a:t>Responsibilities to others:</a:t>
            </a:r>
            <a:endParaRPr lang="en-US" dirty="0" smtClean="0"/>
          </a:p>
          <a:p>
            <a:endParaRPr lang="en-US" b="1" dirty="0" smtClean="0"/>
          </a:p>
          <a:p>
            <a:endParaRPr lang="en-US" b="1" dirty="0" smtClean="0"/>
          </a:p>
          <a:p>
            <a:endParaRPr lang="en-US" dirty="0" smtClean="0"/>
          </a:p>
          <a:p>
            <a:endParaRPr lang="en-US" b="1" dirty="0"/>
          </a:p>
        </p:txBody>
      </p:sp>
    </p:spTree>
    <p:extLst>
      <p:ext uri="{BB962C8B-B14F-4D97-AF65-F5344CB8AC3E}">
        <p14:creationId xmlns:p14="http://schemas.microsoft.com/office/powerpoint/2010/main" val="46865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Meet with the priest</a:t>
            </a:r>
          </a:p>
          <a:p>
            <a:pPr>
              <a:buNone/>
            </a:pPr>
            <a:endParaRPr lang="en-US" dirty="0" smtClean="0"/>
          </a:p>
          <a:p>
            <a:r>
              <a:rPr lang="en-US" dirty="0" smtClean="0"/>
              <a:t>Tell your sins</a:t>
            </a:r>
          </a:p>
          <a:p>
            <a:endParaRPr lang="en-US" dirty="0" smtClean="0"/>
          </a:p>
          <a:p>
            <a:r>
              <a:rPr lang="en-US" dirty="0" smtClean="0"/>
              <a:t>Listen to the priest / Penance</a:t>
            </a:r>
          </a:p>
          <a:p>
            <a:endParaRPr lang="en-US" dirty="0" smtClean="0"/>
          </a:p>
          <a:p>
            <a:r>
              <a:rPr lang="en-US" dirty="0" smtClean="0"/>
              <a:t>Act of Contrition/Receive absolution</a:t>
            </a:r>
          </a:p>
          <a:p>
            <a:endParaRPr lang="en-US" dirty="0" smtClean="0"/>
          </a:p>
          <a:p>
            <a:r>
              <a:rPr lang="en-US" dirty="0" smtClean="0"/>
              <a:t>Go quietly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5645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Reconciliation in the Mass</a:t>
            </a:r>
            <a:endParaRPr lang="en-AU"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4694063" cy="312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3128" r="3128"/>
          <a:stretch>
            <a:fillRect/>
          </a:stretch>
        </p:blipFill>
        <p:spPr bwMode="auto">
          <a:xfrm>
            <a:off x="4284553" y="2852936"/>
            <a:ext cx="4832241" cy="38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522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the Mass</a:t>
            </a:r>
            <a:endParaRPr lang="en-AU"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385" r="19385"/>
          <a:stretch>
            <a:fillRect/>
          </a:stretch>
        </p:blipFill>
        <p:spPr bwMode="auto">
          <a:xfrm>
            <a:off x="971600" y="1340768"/>
            <a:ext cx="2880320" cy="313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556792"/>
            <a:ext cx="3490437"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686" y="4005064"/>
            <a:ext cx="44379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902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Reconciliation rituals</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1694" b="3169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96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Reconciliation in Australia </a:t>
            </a:r>
            <a:endParaRPr lang="en-US" dirty="0"/>
          </a:p>
        </p:txBody>
      </p:sp>
      <p:sp>
        <p:nvSpPr>
          <p:cNvPr id="7" name="Content Placeholder 6"/>
          <p:cNvSpPr>
            <a:spLocks noGrp="1"/>
          </p:cNvSpPr>
          <p:nvPr>
            <p:ph idx="1"/>
          </p:nvPr>
        </p:nvSpPr>
        <p:spPr/>
        <p:txBody>
          <a:bodyPr/>
          <a:lstStyle/>
          <a:p>
            <a:endParaRPr lang="en-US"/>
          </a:p>
        </p:txBody>
      </p:sp>
      <p:pic>
        <p:nvPicPr>
          <p:cNvPr id="8" name="Picture 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19" y="2473328"/>
            <a:ext cx="7747000" cy="233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749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662" b="15662"/>
          <a:stretch>
            <a:fillRect/>
          </a:stretch>
        </p:blipFill>
        <p:spPr bwMode="auto">
          <a:xfrm>
            <a:off x="457200" y="332656"/>
            <a:ext cx="8229600" cy="579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0" y="2967335"/>
            <a:ext cx="5670376" cy="2062103"/>
          </a:xfrm>
          <a:prstGeom prst="rect">
            <a:avLst/>
          </a:prstGeom>
        </p:spPr>
        <p:txBody>
          <a:bodyPr wrap="square">
            <a:spAutoFit/>
          </a:bodyPr>
          <a:lstStyle/>
          <a:p>
            <a:pPr marL="45720" indent="0">
              <a:buNone/>
            </a:pPr>
            <a:r>
              <a:rPr lang="en-AU" sz="3200" dirty="0">
                <a:solidFill>
                  <a:srgbClr val="FFFF00"/>
                </a:solidFill>
              </a:rPr>
              <a:t>peace begins with a stewardship of heart and is sustained through forgiveness and reconciliation.</a:t>
            </a:r>
            <a:endParaRPr lang="en-AU" sz="3200" dirty="0">
              <a:solidFill>
                <a:srgbClr val="FFFF00"/>
              </a:solidFill>
            </a:endParaRPr>
          </a:p>
        </p:txBody>
      </p:sp>
    </p:spTree>
    <p:extLst>
      <p:ext uri="{BB962C8B-B14F-4D97-AF65-F5344CB8AC3E}">
        <p14:creationId xmlns:p14="http://schemas.microsoft.com/office/powerpoint/2010/main" val="4163127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Vatican 11</a:t>
            </a:r>
            <a:endParaRPr lang="en-AU" dirty="0"/>
          </a:p>
        </p:txBody>
      </p:sp>
      <p:sp>
        <p:nvSpPr>
          <p:cNvPr id="3" name="Content Placeholder 2"/>
          <p:cNvSpPr>
            <a:spLocks noGrp="1"/>
          </p:cNvSpPr>
          <p:nvPr>
            <p:ph idx="1"/>
          </p:nvPr>
        </p:nvSpPr>
        <p:spPr>
          <a:xfrm>
            <a:off x="502920" y="1556792"/>
            <a:ext cx="8069608" cy="4824536"/>
          </a:xfrm>
        </p:spPr>
        <p:txBody>
          <a:bodyPr>
            <a:normAutofit fontScale="47500" lnSpcReduction="20000"/>
          </a:bodyPr>
          <a:lstStyle/>
          <a:p>
            <a:pPr>
              <a:buNone/>
            </a:pPr>
            <a:endParaRPr lang="en-AU" sz="2000" dirty="0" smtClean="0"/>
          </a:p>
          <a:p>
            <a:pPr>
              <a:buNone/>
            </a:pPr>
            <a:r>
              <a:rPr lang="en-AU" sz="8000" dirty="0" smtClean="0"/>
              <a:t>The Second Vatican Council sought to</a:t>
            </a:r>
          </a:p>
          <a:p>
            <a:pPr>
              <a:buNone/>
            </a:pPr>
            <a:r>
              <a:rPr lang="en-AU" sz="8000" dirty="0" smtClean="0"/>
              <a:t>reconcile the sacrament of</a:t>
            </a:r>
          </a:p>
          <a:p>
            <a:pPr>
              <a:buNone/>
            </a:pPr>
            <a:r>
              <a:rPr lang="en-AU" sz="8000" dirty="0" smtClean="0"/>
              <a:t>reconciliation to its own history,</a:t>
            </a:r>
          </a:p>
          <a:p>
            <a:pPr>
              <a:buNone/>
            </a:pPr>
            <a:r>
              <a:rPr lang="en-AU" sz="8000" dirty="0" smtClean="0"/>
              <a:t>particularly to  the foundational periods</a:t>
            </a:r>
          </a:p>
          <a:p>
            <a:pPr>
              <a:buNone/>
            </a:pPr>
            <a:r>
              <a:rPr lang="en-AU" sz="8000" dirty="0" smtClean="0"/>
              <a:t>of the early church.</a:t>
            </a:r>
          </a:p>
          <a:p>
            <a:pPr>
              <a:buNone/>
            </a:pPr>
            <a:r>
              <a:rPr lang="en-AU" sz="8000" dirty="0" smtClean="0"/>
              <a:t>Thus the 1973 rite of penance offers</a:t>
            </a:r>
          </a:p>
          <a:p>
            <a:pPr>
              <a:buNone/>
            </a:pPr>
            <a:r>
              <a:rPr lang="en-AU" sz="8000" dirty="0" smtClean="0"/>
              <a:t>three options: </a:t>
            </a:r>
          </a:p>
          <a:p>
            <a:pPr>
              <a:buNone/>
            </a:pPr>
            <a:endParaRPr lang="en-AU" sz="8000" dirty="0" smtClean="0"/>
          </a:p>
          <a:p>
            <a:pPr>
              <a:buNone/>
            </a:pPr>
            <a:endParaRPr lang="en-AU" sz="8000" dirty="0" smtClean="0"/>
          </a:p>
        </p:txBody>
      </p:sp>
    </p:spTree>
    <p:extLst>
      <p:ext uri="{BB962C8B-B14F-4D97-AF65-F5344CB8AC3E}">
        <p14:creationId xmlns:p14="http://schemas.microsoft.com/office/powerpoint/2010/main" val="21463387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Sin affects our relationships</a:t>
            </a:r>
            <a:endParaRPr lang="en-AU" dirty="0"/>
          </a:p>
        </p:txBody>
      </p:sp>
      <p:sp>
        <p:nvSpPr>
          <p:cNvPr id="3" name="Content Placeholder 2"/>
          <p:cNvSpPr>
            <a:spLocks noGrp="1"/>
          </p:cNvSpPr>
          <p:nvPr>
            <p:ph idx="1"/>
          </p:nvPr>
        </p:nvSpPr>
        <p:spPr>
          <a:xfrm>
            <a:off x="502920" y="1772816"/>
            <a:ext cx="8183880" cy="4680520"/>
          </a:xfrm>
        </p:spPr>
        <p:txBody>
          <a:bodyPr>
            <a:normAutofit/>
          </a:bodyPr>
          <a:lstStyle/>
          <a:p>
            <a:pPr>
              <a:buNone/>
            </a:pPr>
            <a:r>
              <a:rPr lang="en-AU" b="1" dirty="0" smtClean="0"/>
              <a:t>Sin affects not only one's relationship with God </a:t>
            </a:r>
          </a:p>
          <a:p>
            <a:pPr>
              <a:buNone/>
            </a:pPr>
            <a:r>
              <a:rPr lang="en-AU" b="1" dirty="0" smtClean="0"/>
              <a:t>but also one's relationship to the Body of</a:t>
            </a:r>
          </a:p>
          <a:p>
            <a:pPr>
              <a:buNone/>
            </a:pPr>
            <a:r>
              <a:rPr lang="en-AU" b="1" dirty="0" smtClean="0"/>
              <a:t>Christ, the church.</a:t>
            </a:r>
          </a:p>
          <a:p>
            <a:pPr>
              <a:buNone/>
            </a:pPr>
            <a:endParaRPr lang="en-AU" b="1" dirty="0" smtClean="0"/>
          </a:p>
          <a:p>
            <a:pPr>
              <a:buNone/>
            </a:pPr>
            <a:endParaRPr lang="en-AU" b="1" dirty="0" smtClean="0"/>
          </a:p>
          <a:p>
            <a:pPr>
              <a:buNone/>
            </a:pPr>
            <a:endParaRPr lang="en-AU" b="1" dirty="0" smtClean="0"/>
          </a:p>
          <a:p>
            <a:endParaRPr lang="en-AU" dirty="0"/>
          </a:p>
        </p:txBody>
      </p:sp>
    </p:spTree>
    <p:extLst>
      <p:ext uri="{BB962C8B-B14F-4D97-AF65-F5344CB8AC3E}">
        <p14:creationId xmlns:p14="http://schemas.microsoft.com/office/powerpoint/2010/main" val="6227918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a:t>
            </a:r>
          </a:p>
        </p:txBody>
      </p:sp>
      <p:sp>
        <p:nvSpPr>
          <p:cNvPr id="3" name="Content Placeholder 2"/>
          <p:cNvSpPr>
            <a:spLocks noGrp="1"/>
          </p:cNvSpPr>
          <p:nvPr>
            <p:ph idx="1"/>
          </p:nvPr>
        </p:nvSpPr>
        <p:spPr/>
        <p:txBody>
          <a:bodyPr>
            <a:normAutofit fontScale="92500" lnSpcReduction="20000"/>
          </a:bodyPr>
          <a:lstStyle/>
          <a:p>
            <a:r>
              <a:rPr lang="en-US" dirty="0"/>
              <a:t>Meet with the priest</a:t>
            </a:r>
          </a:p>
          <a:p>
            <a:pPr>
              <a:buNone/>
            </a:pPr>
            <a:endParaRPr lang="en-US" dirty="0"/>
          </a:p>
          <a:p>
            <a:r>
              <a:rPr lang="en-US" dirty="0"/>
              <a:t>Tell your sins</a:t>
            </a:r>
          </a:p>
          <a:p>
            <a:endParaRPr lang="en-US" dirty="0"/>
          </a:p>
          <a:p>
            <a:r>
              <a:rPr lang="en-US" dirty="0"/>
              <a:t>Listen to the priest / Penance</a:t>
            </a:r>
          </a:p>
          <a:p>
            <a:endParaRPr lang="en-US" dirty="0"/>
          </a:p>
          <a:p>
            <a:r>
              <a:rPr lang="en-US" dirty="0"/>
              <a:t>Act of Contrition/Receive absolution</a:t>
            </a:r>
          </a:p>
          <a:p>
            <a:endParaRPr lang="en-US" dirty="0"/>
          </a:p>
          <a:p>
            <a:r>
              <a:rPr lang="en-US" dirty="0"/>
              <a:t>Go quietly </a:t>
            </a:r>
          </a:p>
          <a:p>
            <a:endParaRPr lang="en-US" dirty="0"/>
          </a:p>
        </p:txBody>
      </p:sp>
    </p:spTree>
    <p:extLst>
      <p:ext uri="{BB962C8B-B14F-4D97-AF65-F5344CB8AC3E}">
        <p14:creationId xmlns:p14="http://schemas.microsoft.com/office/powerpoint/2010/main" val="318146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Anointing of the sick</a:t>
            </a:r>
            <a:br>
              <a:rPr lang="en-AU" dirty="0" smtClean="0"/>
            </a:br>
            <a:endParaRPr lang="en-AU" dirty="0"/>
          </a:p>
        </p:txBody>
      </p:sp>
      <p:pic>
        <p:nvPicPr>
          <p:cNvPr id="4" name="Picture 3" descr="anointing5.jpg"/>
          <p:cNvPicPr>
            <a:picLocks noChangeAspect="1"/>
          </p:cNvPicPr>
          <p:nvPr/>
        </p:nvPicPr>
        <p:blipFill>
          <a:blip r:embed="rId2" cstate="print"/>
          <a:stretch>
            <a:fillRect/>
          </a:stretch>
        </p:blipFill>
        <p:spPr>
          <a:xfrm>
            <a:off x="2209800" y="1905000"/>
            <a:ext cx="4753834" cy="3565376"/>
          </a:xfrm>
          <a:prstGeom prst="rect">
            <a:avLst/>
          </a:prstGeom>
        </p:spPr>
      </p:pic>
    </p:spTree>
    <p:extLst>
      <p:ext uri="{BB962C8B-B14F-4D97-AF65-F5344CB8AC3E}">
        <p14:creationId xmlns:p14="http://schemas.microsoft.com/office/powerpoint/2010/main" val="6916198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Sacrament</a:t>
            </a:r>
            <a:endParaRPr lang="en-AU" dirty="0"/>
          </a:p>
        </p:txBody>
      </p:sp>
      <p:sp>
        <p:nvSpPr>
          <p:cNvPr id="3" name="Content Placeholder 2"/>
          <p:cNvSpPr>
            <a:spLocks noGrp="1"/>
          </p:cNvSpPr>
          <p:nvPr>
            <p:ph idx="1"/>
          </p:nvPr>
        </p:nvSpPr>
        <p:spPr>
          <a:xfrm>
            <a:off x="502920" y="2060848"/>
            <a:ext cx="4283394" cy="3672408"/>
          </a:xfrm>
        </p:spPr>
        <p:txBody>
          <a:bodyPr>
            <a:noAutofit/>
          </a:bodyPr>
          <a:lstStyle/>
          <a:p>
            <a:pPr>
              <a:buNone/>
            </a:pPr>
            <a:r>
              <a:rPr lang="en-AU" dirty="0" smtClean="0"/>
              <a:t>The Anointing of the</a:t>
            </a:r>
          </a:p>
          <a:p>
            <a:pPr>
              <a:buNone/>
            </a:pPr>
            <a:r>
              <a:rPr lang="en-AU" dirty="0" smtClean="0"/>
              <a:t>Sick is a sacrament of</a:t>
            </a:r>
          </a:p>
          <a:p>
            <a:pPr>
              <a:buNone/>
            </a:pPr>
            <a:r>
              <a:rPr lang="en-AU" dirty="0" smtClean="0"/>
              <a:t>the Church for  those</a:t>
            </a:r>
          </a:p>
          <a:p>
            <a:pPr>
              <a:buNone/>
            </a:pPr>
            <a:r>
              <a:rPr lang="en-AU" dirty="0" smtClean="0"/>
              <a:t>whose health is</a:t>
            </a:r>
          </a:p>
          <a:p>
            <a:pPr>
              <a:buNone/>
            </a:pPr>
            <a:r>
              <a:rPr lang="en-AU" dirty="0" smtClean="0"/>
              <a:t>Seriously  impaired by</a:t>
            </a:r>
          </a:p>
          <a:p>
            <a:pPr>
              <a:buNone/>
            </a:pPr>
            <a:r>
              <a:rPr lang="en-AU" dirty="0" smtClean="0"/>
              <a:t>sickness or old age. </a:t>
            </a:r>
          </a:p>
        </p:txBody>
      </p:sp>
      <p:pic>
        <p:nvPicPr>
          <p:cNvPr id="4" name="Picture 3" descr="mk1_780417.jpg"/>
          <p:cNvPicPr>
            <a:picLocks noChangeAspect="1"/>
          </p:cNvPicPr>
          <p:nvPr/>
        </p:nvPicPr>
        <p:blipFill>
          <a:blip r:embed="rId3" cstate="print"/>
          <a:stretch>
            <a:fillRect/>
          </a:stretch>
        </p:blipFill>
        <p:spPr>
          <a:xfrm>
            <a:off x="5534181" y="1340768"/>
            <a:ext cx="2500330" cy="5072050"/>
          </a:xfrm>
          <a:prstGeom prst="rect">
            <a:avLst/>
          </a:prstGeom>
        </p:spPr>
      </p:pic>
    </p:spTree>
    <p:extLst>
      <p:ext uri="{BB962C8B-B14F-4D97-AF65-F5344CB8AC3E}">
        <p14:creationId xmlns:p14="http://schemas.microsoft.com/office/powerpoint/2010/main" val="40982557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When do we celebrate it?</a:t>
            </a:r>
            <a:br>
              <a:rPr lang="en-AU" dirty="0" smtClean="0"/>
            </a:br>
            <a:endParaRPr lang="en-AU" dirty="0"/>
          </a:p>
        </p:txBody>
      </p:sp>
      <p:sp>
        <p:nvSpPr>
          <p:cNvPr id="3" name="Content Placeholder 2"/>
          <p:cNvSpPr>
            <a:spLocks noGrp="1"/>
          </p:cNvSpPr>
          <p:nvPr>
            <p:ph idx="1"/>
          </p:nvPr>
        </p:nvSpPr>
        <p:spPr>
          <a:xfrm>
            <a:off x="502920" y="1772816"/>
            <a:ext cx="5497840" cy="4299390"/>
          </a:xfrm>
        </p:spPr>
        <p:txBody>
          <a:bodyPr>
            <a:normAutofit fontScale="92500"/>
          </a:bodyPr>
          <a:lstStyle/>
          <a:p>
            <a:pPr>
              <a:buNone/>
            </a:pPr>
            <a:r>
              <a:rPr lang="en-AU" sz="3900" dirty="0" smtClean="0"/>
              <a:t>The sick and their families</a:t>
            </a:r>
          </a:p>
          <a:p>
            <a:pPr>
              <a:buNone/>
            </a:pPr>
            <a:r>
              <a:rPr lang="en-AU" sz="3900" dirty="0" smtClean="0"/>
              <a:t>and friends are encouraged</a:t>
            </a:r>
          </a:p>
          <a:p>
            <a:pPr>
              <a:buNone/>
            </a:pPr>
            <a:r>
              <a:rPr lang="en-AU" sz="3900" dirty="0" smtClean="0"/>
              <a:t>to notify a priest and ask for</a:t>
            </a:r>
          </a:p>
          <a:p>
            <a:pPr>
              <a:buNone/>
            </a:pPr>
            <a:r>
              <a:rPr lang="en-AU" sz="3900" dirty="0" smtClean="0"/>
              <a:t>the  sacrament at  the onset</a:t>
            </a:r>
          </a:p>
          <a:p>
            <a:pPr>
              <a:buNone/>
            </a:pPr>
            <a:r>
              <a:rPr lang="en-AU" sz="3900" dirty="0" smtClean="0"/>
              <a:t>of  serious illness. </a:t>
            </a:r>
          </a:p>
          <a:p>
            <a:pPr>
              <a:buNone/>
            </a:pPr>
            <a:endParaRPr lang="en-AU" dirty="0"/>
          </a:p>
        </p:txBody>
      </p:sp>
      <p:pic>
        <p:nvPicPr>
          <p:cNvPr id="4" name="Picture 3" descr="anointsickpic.gif"/>
          <p:cNvPicPr>
            <a:picLocks noChangeAspect="1"/>
          </p:cNvPicPr>
          <p:nvPr/>
        </p:nvPicPr>
        <p:blipFill>
          <a:blip r:embed="rId3" cstate="print"/>
          <a:stretch>
            <a:fillRect/>
          </a:stretch>
        </p:blipFill>
        <p:spPr>
          <a:xfrm>
            <a:off x="5857884" y="1857364"/>
            <a:ext cx="2812120" cy="2786082"/>
          </a:xfrm>
          <a:prstGeom prst="rect">
            <a:avLst/>
          </a:prstGeom>
        </p:spPr>
      </p:pic>
    </p:spTree>
    <p:extLst>
      <p:ext uri="{BB962C8B-B14F-4D97-AF65-F5344CB8AC3E}">
        <p14:creationId xmlns:p14="http://schemas.microsoft.com/office/powerpoint/2010/main" val="13272434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Laying of the hands</a:t>
            </a:r>
            <a:endParaRPr lang="en-AU" dirty="0"/>
          </a:p>
        </p:txBody>
      </p:sp>
      <p:sp>
        <p:nvSpPr>
          <p:cNvPr id="3" name="Content Placeholder 2"/>
          <p:cNvSpPr>
            <a:spLocks noGrp="1"/>
          </p:cNvSpPr>
          <p:nvPr>
            <p:ph idx="1"/>
          </p:nvPr>
        </p:nvSpPr>
        <p:spPr>
          <a:xfrm>
            <a:off x="502920" y="1772816"/>
            <a:ext cx="4997774" cy="4248472"/>
          </a:xfrm>
        </p:spPr>
        <p:txBody>
          <a:bodyPr>
            <a:noAutofit/>
          </a:bodyPr>
          <a:lstStyle/>
          <a:p>
            <a:pPr>
              <a:buNone/>
            </a:pPr>
            <a:r>
              <a:rPr lang="en-US" dirty="0" smtClean="0"/>
              <a:t>The priest lays hands on the</a:t>
            </a:r>
          </a:p>
          <a:p>
            <a:pPr>
              <a:buNone/>
            </a:pPr>
            <a:r>
              <a:rPr lang="en-US" dirty="0" smtClean="0"/>
              <a:t>sick, a reminder of God's</a:t>
            </a:r>
          </a:p>
          <a:p>
            <a:pPr>
              <a:buNone/>
            </a:pPr>
            <a:r>
              <a:rPr lang="en-US" dirty="0" smtClean="0"/>
              <a:t>power to heal and </a:t>
            </a:r>
          </a:p>
          <a:p>
            <a:pPr>
              <a:buNone/>
            </a:pPr>
            <a:r>
              <a:rPr lang="en-US" dirty="0" smtClean="0"/>
              <a:t>strengthen; he prays over</a:t>
            </a:r>
          </a:p>
          <a:p>
            <a:pPr>
              <a:buNone/>
            </a:pPr>
            <a:r>
              <a:rPr lang="en-US" dirty="0" smtClean="0"/>
              <a:t>them then anoints them</a:t>
            </a:r>
          </a:p>
          <a:p>
            <a:pPr>
              <a:buNone/>
            </a:pPr>
            <a:r>
              <a:rPr lang="en-US" dirty="0" smtClean="0"/>
              <a:t>with the oil of the</a:t>
            </a:r>
          </a:p>
          <a:p>
            <a:pPr>
              <a:buNone/>
            </a:pPr>
            <a:r>
              <a:rPr lang="en-US" dirty="0" smtClean="0"/>
              <a:t>sick. </a:t>
            </a:r>
          </a:p>
          <a:p>
            <a:pPr>
              <a:buNone/>
            </a:pPr>
            <a:endParaRPr lang="en-US" sz="2400" dirty="0" smtClean="0"/>
          </a:p>
        </p:txBody>
      </p:sp>
      <p:pic>
        <p:nvPicPr>
          <p:cNvPr id="4" name="Picture 3" descr="anointing7.jpg"/>
          <p:cNvPicPr>
            <a:picLocks noChangeAspect="1"/>
          </p:cNvPicPr>
          <p:nvPr/>
        </p:nvPicPr>
        <p:blipFill>
          <a:blip r:embed="rId3" cstate="print"/>
          <a:stretch>
            <a:fillRect/>
          </a:stretch>
        </p:blipFill>
        <p:spPr>
          <a:xfrm>
            <a:off x="6660232" y="2204864"/>
            <a:ext cx="1836812" cy="2938899"/>
          </a:xfrm>
          <a:prstGeom prst="rect">
            <a:avLst/>
          </a:prstGeom>
        </p:spPr>
      </p:pic>
    </p:spTree>
    <p:extLst>
      <p:ext uri="{BB962C8B-B14F-4D97-AF65-F5344CB8AC3E}">
        <p14:creationId xmlns:p14="http://schemas.microsoft.com/office/powerpoint/2010/main" val="7536381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Teaching the Sacraments of healing</a:t>
            </a:r>
            <a:endParaRPr lang="en-AU" dirty="0"/>
          </a:p>
        </p:txBody>
      </p:sp>
      <p:sp>
        <p:nvSpPr>
          <p:cNvPr id="3" name="Content Placeholder 2"/>
          <p:cNvSpPr>
            <a:spLocks noGrp="1"/>
          </p:cNvSpPr>
          <p:nvPr>
            <p:ph idx="1"/>
          </p:nvPr>
        </p:nvSpPr>
        <p:spPr/>
        <p:txBody>
          <a:bodyPr>
            <a:normAutofit/>
          </a:bodyPr>
          <a:lstStyle/>
          <a:p>
            <a:pPr marL="0" indent="0">
              <a:buNone/>
            </a:pPr>
            <a:r>
              <a:rPr lang="en-AU" dirty="0" smtClean="0"/>
              <a:t>According to the Catechism of the Catholic Church through </a:t>
            </a:r>
            <a:r>
              <a:rPr lang="en-US" dirty="0" smtClean="0"/>
              <a:t>the two sacraments of healing: the sacrament of Penance and the sacrament of Anointing of the Sick the work of Jesus is continued. </a:t>
            </a:r>
            <a:endParaRPr lang="en-AU" dirty="0" smtClean="0"/>
          </a:p>
          <a:p>
            <a:endParaRPr lang="en-AU" sz="2200" dirty="0" smtClean="0"/>
          </a:p>
          <a:p>
            <a:endParaRPr lang="en-AU" dirty="0"/>
          </a:p>
        </p:txBody>
      </p:sp>
    </p:spTree>
    <p:extLst>
      <p:ext uri="{BB962C8B-B14F-4D97-AF65-F5344CB8AC3E}">
        <p14:creationId xmlns:p14="http://schemas.microsoft.com/office/powerpoint/2010/main" val="8208571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OF INTEREST </a:t>
            </a:r>
            <a:endParaRPr lang="en-AU" sz="4800" dirty="0" smtClean="0"/>
          </a:p>
        </p:txBody>
      </p:sp>
      <p:sp>
        <p:nvSpPr>
          <p:cNvPr id="3" name="Content Placeholder 2"/>
          <p:cNvSpPr>
            <a:spLocks noGrp="1"/>
          </p:cNvSpPr>
          <p:nvPr>
            <p:ph idx="1"/>
          </p:nvPr>
        </p:nvSpPr>
        <p:spPr>
          <a:xfrm>
            <a:off x="502920" y="1772816"/>
            <a:ext cx="4140518" cy="3888432"/>
          </a:xfrm>
        </p:spPr>
        <p:txBody>
          <a:bodyPr>
            <a:normAutofit fontScale="85000" lnSpcReduction="20000"/>
          </a:bodyPr>
          <a:lstStyle/>
          <a:p>
            <a:pPr>
              <a:buNone/>
            </a:pPr>
            <a:endParaRPr lang="en-AU" dirty="0" smtClean="0"/>
          </a:p>
          <a:p>
            <a:pPr>
              <a:buNone/>
            </a:pPr>
            <a:r>
              <a:rPr lang="en-US" sz="3800" dirty="0" smtClean="0"/>
              <a:t>Eucharist offered to the</a:t>
            </a:r>
          </a:p>
          <a:p>
            <a:pPr>
              <a:buNone/>
            </a:pPr>
            <a:r>
              <a:rPr lang="en-US" sz="3800" dirty="0" smtClean="0"/>
              <a:t>Dying  is called</a:t>
            </a:r>
          </a:p>
          <a:p>
            <a:pPr>
              <a:buNone/>
            </a:pPr>
            <a:r>
              <a:rPr lang="en-US" sz="3800" dirty="0" smtClean="0"/>
              <a:t>Viaticum </a:t>
            </a:r>
          </a:p>
          <a:p>
            <a:pPr>
              <a:buNone/>
            </a:pPr>
            <a:r>
              <a:rPr lang="en-US" sz="3800" dirty="0" smtClean="0"/>
              <a:t>‘nourishment for the</a:t>
            </a:r>
          </a:p>
          <a:p>
            <a:pPr>
              <a:buNone/>
            </a:pPr>
            <a:r>
              <a:rPr lang="en-US" sz="3800" dirty="0" smtClean="0"/>
              <a:t>Journey  to God’. (Via</a:t>
            </a:r>
          </a:p>
          <a:p>
            <a:pPr>
              <a:buNone/>
            </a:pPr>
            <a:r>
              <a:rPr lang="en-US" sz="3800" dirty="0" smtClean="0"/>
              <a:t>from the Latin  on the</a:t>
            </a:r>
          </a:p>
          <a:p>
            <a:pPr>
              <a:buNone/>
            </a:pPr>
            <a:r>
              <a:rPr lang="en-US" sz="3800" dirty="0" smtClean="0"/>
              <a:t>way.) </a:t>
            </a:r>
            <a:endParaRPr lang="en-AU" sz="3800" dirty="0" smtClean="0"/>
          </a:p>
          <a:p>
            <a:endParaRPr lang="en-AU" sz="2400" dirty="0"/>
          </a:p>
        </p:txBody>
      </p:sp>
      <p:pic>
        <p:nvPicPr>
          <p:cNvPr id="4" name="Picture 3" descr="bowl_chalice.jpg"/>
          <p:cNvPicPr>
            <a:picLocks noChangeAspect="1"/>
          </p:cNvPicPr>
          <p:nvPr/>
        </p:nvPicPr>
        <p:blipFill>
          <a:blip r:embed="rId2" cstate="print"/>
          <a:stretch>
            <a:fillRect/>
          </a:stretch>
        </p:blipFill>
        <p:spPr>
          <a:xfrm>
            <a:off x="5508104" y="1484784"/>
            <a:ext cx="3357586" cy="5143536"/>
          </a:xfrm>
          <a:prstGeom prst="rect">
            <a:avLst/>
          </a:prstGeom>
        </p:spPr>
      </p:pic>
    </p:spTree>
    <p:extLst>
      <p:ext uri="{BB962C8B-B14F-4D97-AF65-F5344CB8AC3E}">
        <p14:creationId xmlns:p14="http://schemas.microsoft.com/office/powerpoint/2010/main" val="20249856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Summary</a:t>
            </a:r>
            <a:endParaRPr lang="en-AU" dirty="0"/>
          </a:p>
        </p:txBody>
      </p:sp>
      <p:sp>
        <p:nvSpPr>
          <p:cNvPr id="3" name="Content Placeholder 2"/>
          <p:cNvSpPr>
            <a:spLocks noGrp="1"/>
          </p:cNvSpPr>
          <p:nvPr>
            <p:ph idx="1"/>
          </p:nvPr>
        </p:nvSpPr>
        <p:spPr/>
        <p:txBody>
          <a:bodyPr>
            <a:noAutofit/>
          </a:bodyPr>
          <a:lstStyle/>
          <a:p>
            <a:pPr>
              <a:buNone/>
            </a:pPr>
            <a:r>
              <a:rPr lang="en-US" dirty="0" smtClean="0"/>
              <a:t>The sacrament of the Anointing of the Sick </a:t>
            </a:r>
          </a:p>
          <a:p>
            <a:pPr>
              <a:buNone/>
            </a:pPr>
            <a:r>
              <a:rPr lang="en-US" dirty="0" smtClean="0"/>
              <a:t>heals, frees and prepares us to continue our journey of life towards God</a:t>
            </a:r>
            <a:r>
              <a:rPr lang="en-US" sz="5400" dirty="0" smtClean="0"/>
              <a:t>.</a:t>
            </a:r>
          </a:p>
          <a:p>
            <a:pPr>
              <a:buNone/>
            </a:pPr>
            <a:endParaRPr lang="en-US" sz="5400" dirty="0" smtClean="0"/>
          </a:p>
          <a:p>
            <a:pPr>
              <a:buNone/>
            </a:pPr>
            <a:endParaRPr lang="en-US" sz="2400" dirty="0" smtClean="0"/>
          </a:p>
        </p:txBody>
      </p:sp>
      <p:pic>
        <p:nvPicPr>
          <p:cNvPr id="2050" name="Picture 2" descr="C:\Users\mahemmings\Desktop\ano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3717925"/>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5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SACRAMENT OF RECONCILIATION FOR CHILDREN</a:t>
            </a:r>
            <a:endParaRPr lang="en-AU" sz="2800" dirty="0"/>
          </a:p>
        </p:txBody>
      </p:sp>
      <p:sp>
        <p:nvSpPr>
          <p:cNvPr id="3" name="Content Placeholder 2"/>
          <p:cNvSpPr>
            <a:spLocks noGrp="1"/>
          </p:cNvSpPr>
          <p:nvPr>
            <p:ph idx="1"/>
          </p:nvPr>
        </p:nvSpPr>
        <p:spPr/>
        <p:txBody>
          <a:bodyPr/>
          <a:lstStyle/>
          <a:p>
            <a:r>
              <a:rPr lang="en-AU" dirty="0">
                <a:hlinkClick r:id="rId2"/>
              </a:rPr>
              <a:t>https://</a:t>
            </a:r>
            <a:r>
              <a:rPr lang="en-AU" dirty="0" smtClean="0">
                <a:hlinkClick r:id="rId2"/>
              </a:rPr>
              <a:t>www.youtube.com/watch?v=BdHl5CEsTas</a:t>
            </a:r>
            <a:endParaRPr lang="en-AU" dirty="0" smtClean="0"/>
          </a:p>
          <a:p>
            <a:endParaRPr lang="en-AU" dirty="0"/>
          </a:p>
        </p:txBody>
      </p:sp>
      <p:pic>
        <p:nvPicPr>
          <p:cNvPr id="1026" name="Picture 2" descr="C:\Users\mahemmings\Desktop\pen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924944"/>
            <a:ext cx="206692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215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normAutofit/>
          </a:bodyPr>
          <a:lstStyle/>
          <a:p>
            <a:pPr>
              <a:buNone/>
            </a:pPr>
            <a:r>
              <a:rPr lang="en-US" sz="3600" dirty="0"/>
              <a:t>The sacrament is administered </a:t>
            </a:r>
            <a:r>
              <a:rPr lang="en-US" sz="3600" dirty="0" smtClean="0"/>
              <a:t>by</a:t>
            </a:r>
          </a:p>
          <a:p>
            <a:pPr>
              <a:buNone/>
            </a:pPr>
            <a:r>
              <a:rPr lang="en-US" sz="3600" dirty="0" smtClean="0"/>
              <a:t>anointing </a:t>
            </a:r>
            <a:r>
              <a:rPr lang="en-US" sz="3600" dirty="0"/>
              <a:t>the forehead and </a:t>
            </a:r>
            <a:r>
              <a:rPr lang="en-US" sz="3600" dirty="0" smtClean="0"/>
              <a:t>Hands</a:t>
            </a:r>
          </a:p>
          <a:p>
            <a:pPr>
              <a:buNone/>
            </a:pPr>
            <a:r>
              <a:rPr lang="en-US" sz="3600" dirty="0" smtClean="0"/>
              <a:t>with </a:t>
            </a:r>
            <a:r>
              <a:rPr lang="en-US" sz="3600" dirty="0"/>
              <a:t>chrism.</a:t>
            </a:r>
          </a:p>
          <a:p>
            <a:pPr>
              <a:buNone/>
            </a:pPr>
            <a:endParaRPr lang="en-US" sz="3600" dirty="0"/>
          </a:p>
          <a:p>
            <a:pPr>
              <a:buNone/>
            </a:pPr>
            <a:r>
              <a:rPr lang="en-US" sz="3600" dirty="0"/>
              <a:t>Being seriously ill or frail is </a:t>
            </a:r>
            <a:r>
              <a:rPr lang="en-US" sz="3600" dirty="0" smtClean="0"/>
              <a:t>sufficient</a:t>
            </a:r>
          </a:p>
          <a:p>
            <a:pPr>
              <a:buNone/>
            </a:pPr>
            <a:r>
              <a:rPr lang="en-US" sz="3600" dirty="0" smtClean="0"/>
              <a:t>reason </a:t>
            </a:r>
            <a:r>
              <a:rPr lang="en-US" sz="3600" dirty="0"/>
              <a:t>to receive the </a:t>
            </a:r>
          </a:p>
          <a:p>
            <a:pPr>
              <a:buNone/>
            </a:pPr>
            <a:r>
              <a:rPr lang="en-US" sz="3600" dirty="0"/>
              <a:t>sacrament. </a:t>
            </a:r>
            <a:endParaRPr lang="en-AU" sz="3600" dirty="0"/>
          </a:p>
          <a:p>
            <a:endParaRPr lang="en-AU" dirty="0"/>
          </a:p>
        </p:txBody>
      </p:sp>
    </p:spTree>
    <p:extLst>
      <p:ext uri="{BB962C8B-B14F-4D97-AF65-F5344CB8AC3E}">
        <p14:creationId xmlns:p14="http://schemas.microsoft.com/office/powerpoint/2010/main" val="3889473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buNone/>
            </a:pPr>
            <a:r>
              <a:rPr lang="en-US" sz="3600" dirty="0"/>
              <a:t>Students can be </a:t>
            </a:r>
            <a:r>
              <a:rPr lang="en-US" sz="3600" dirty="0" smtClean="0"/>
              <a:t>directed</a:t>
            </a:r>
          </a:p>
          <a:p>
            <a:pPr>
              <a:buNone/>
            </a:pPr>
            <a:r>
              <a:rPr lang="en-US" sz="3600" dirty="0" smtClean="0"/>
              <a:t>to </a:t>
            </a:r>
            <a:r>
              <a:rPr lang="en-US" sz="3600" dirty="0"/>
              <a:t>gospel stories of Jesus‘ </a:t>
            </a:r>
            <a:endParaRPr lang="en-US" sz="3600" dirty="0" smtClean="0"/>
          </a:p>
          <a:p>
            <a:pPr>
              <a:buNone/>
            </a:pPr>
            <a:r>
              <a:rPr lang="en-US" sz="3600" dirty="0" smtClean="0"/>
              <a:t>special </a:t>
            </a:r>
            <a:r>
              <a:rPr lang="en-US" sz="3600" dirty="0"/>
              <a:t>love a</a:t>
            </a:r>
            <a:r>
              <a:rPr lang="en-US" sz="3600" dirty="0" smtClean="0"/>
              <a:t>nd </a:t>
            </a:r>
            <a:r>
              <a:rPr lang="en-US" sz="3600" dirty="0"/>
              <a:t>healing  (cf. Mt </a:t>
            </a:r>
            <a:r>
              <a:rPr lang="en-US" sz="3600" dirty="0" smtClean="0"/>
              <a:t>9:1-8;</a:t>
            </a:r>
          </a:p>
          <a:p>
            <a:r>
              <a:rPr lang="en-AU" dirty="0">
                <a:hlinkClick r:id="rId3"/>
              </a:rPr>
              <a:t>http://www.youtube.com/watch?v=F5rzgOOVYvQ</a:t>
            </a:r>
            <a:endParaRPr lang="en-AU" dirty="0"/>
          </a:p>
          <a:p>
            <a:endParaRPr lang="en-AU" dirty="0"/>
          </a:p>
        </p:txBody>
      </p:sp>
    </p:spTree>
    <p:extLst>
      <p:ext uri="{BB962C8B-B14F-4D97-AF65-F5344CB8AC3E}">
        <p14:creationId xmlns:p14="http://schemas.microsoft.com/office/powerpoint/2010/main" val="403200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Reconciliation in God’s story</a:t>
            </a:r>
            <a:br>
              <a:rPr lang="en-AU" dirty="0"/>
            </a:br>
            <a:endParaRPr lang="en-US" dirty="0"/>
          </a:p>
        </p:txBody>
      </p:sp>
      <p:pic>
        <p:nvPicPr>
          <p:cNvPr id="4" name="Content Placeholder 3" descr="Image_-_Scriptures.jpg"/>
          <p:cNvPicPr>
            <a:picLocks noGrp="1" noChangeAspect="1"/>
          </p:cNvPicPr>
          <p:nvPr>
            <p:ph idx="1"/>
          </p:nvPr>
        </p:nvPicPr>
        <p:blipFill>
          <a:blip r:embed="rId3" cstate="print"/>
          <a:srcRect t="11248" b="11248"/>
          <a:stretch>
            <a:fillRect/>
          </a:stretch>
        </p:blipFill>
        <p:spPr>
          <a:xfrm>
            <a:off x="4788024" y="2492896"/>
            <a:ext cx="3970783" cy="2836912"/>
          </a:xfrm>
          <a:prstGeom prst="rect">
            <a:avLst/>
          </a:prstGeom>
        </p:spPr>
      </p:pic>
      <p:sp>
        <p:nvSpPr>
          <p:cNvPr id="5" name="Rectangle 4"/>
          <p:cNvSpPr/>
          <p:nvPr/>
        </p:nvSpPr>
        <p:spPr>
          <a:xfrm>
            <a:off x="467544" y="1484784"/>
            <a:ext cx="3960440" cy="3785652"/>
          </a:xfrm>
          <a:prstGeom prst="rect">
            <a:avLst/>
          </a:prstGeom>
        </p:spPr>
        <p:txBody>
          <a:bodyPr wrap="square">
            <a:spAutoFit/>
          </a:bodyPr>
          <a:lstStyle/>
          <a:p>
            <a:r>
              <a:rPr lang="en-AU" dirty="0"/>
              <a:t> </a:t>
            </a:r>
            <a:r>
              <a:rPr lang="en-AU" sz="2400" dirty="0"/>
              <a:t>The book of </a:t>
            </a:r>
            <a:r>
              <a:rPr lang="en-AU" sz="2400" b="1" dirty="0">
                <a:hlinkClick r:id="rId4"/>
              </a:rPr>
              <a:t>Genesis</a:t>
            </a:r>
            <a:r>
              <a:rPr lang="en-AU" sz="2400" dirty="0"/>
              <a:t> tells the story of the creation of the world and of man and woman. Created in God’s image they are blessed, sent forth to be fruitful and fill the earth. Hence Genesis explains the origins of the world and of human beings in the loving creativity of a good God.</a:t>
            </a:r>
            <a:endParaRPr lang="en-US" sz="2400" dirty="0"/>
          </a:p>
        </p:txBody>
      </p:sp>
    </p:spTree>
    <p:extLst>
      <p:ext uri="{BB962C8B-B14F-4D97-AF65-F5344CB8AC3E}">
        <p14:creationId xmlns:p14="http://schemas.microsoft.com/office/powerpoint/2010/main" val="9530738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Reconciliation</a:t>
            </a:r>
            <a:endParaRPr lang="en-US" dirty="0"/>
          </a:p>
        </p:txBody>
      </p:sp>
      <p:sp>
        <p:nvSpPr>
          <p:cNvPr id="3" name="Content Placeholder 2"/>
          <p:cNvSpPr>
            <a:spLocks noGrp="1"/>
          </p:cNvSpPr>
          <p:nvPr>
            <p:ph idx="1"/>
          </p:nvPr>
        </p:nvSpPr>
        <p:spPr/>
        <p:txBody>
          <a:bodyPr/>
          <a:lstStyle/>
          <a:p>
            <a:r>
              <a:rPr lang="en-AU" dirty="0"/>
              <a:t>The rest of the Jewish-Christian scripture is devoted to an account of God’s great desire for the reconciliation and rehabilitation of creation. Throughout history, especially through the covenants, leaders, laws and prophets of Israel, God offers guides and remedies for the rupture caused by </a:t>
            </a:r>
            <a:r>
              <a:rPr lang="en-AU" b="1" dirty="0">
                <a:hlinkClick r:id="rId2"/>
              </a:rPr>
              <a:t>sin</a:t>
            </a:r>
            <a:r>
              <a:rPr lang="en-AU" dirty="0"/>
              <a:t> and holds out to the human race the hope of reconciliation.</a:t>
            </a:r>
          </a:p>
          <a:p>
            <a:endParaRPr lang="en-US" dirty="0"/>
          </a:p>
        </p:txBody>
      </p:sp>
    </p:spTree>
    <p:extLst>
      <p:ext uri="{BB962C8B-B14F-4D97-AF65-F5344CB8AC3E}">
        <p14:creationId xmlns:p14="http://schemas.microsoft.com/office/powerpoint/2010/main" val="3542111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the New Testament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AU" dirty="0"/>
              <a:t>Jesus preached reconciliation, he </a:t>
            </a:r>
          </a:p>
          <a:p>
            <a:pPr>
              <a:buNone/>
            </a:pPr>
            <a:r>
              <a:rPr lang="en-AU" dirty="0"/>
              <a:t>practised it, he called people to it, he</a:t>
            </a:r>
          </a:p>
          <a:p>
            <a:pPr>
              <a:buNone/>
            </a:pPr>
            <a:r>
              <a:rPr lang="en-AU" dirty="0"/>
              <a:t> lived it and through the utterly faithful </a:t>
            </a:r>
          </a:p>
          <a:p>
            <a:pPr>
              <a:buNone/>
            </a:pPr>
            <a:r>
              <a:rPr lang="en-AU" dirty="0"/>
              <a:t>witness of his death and resurrection he </a:t>
            </a:r>
          </a:p>
          <a:p>
            <a:pPr>
              <a:buNone/>
            </a:pPr>
            <a:r>
              <a:rPr lang="en-AU" dirty="0"/>
              <a:t>brought it about.</a:t>
            </a:r>
          </a:p>
          <a:p>
            <a:pPr>
              <a:buNone/>
            </a:pPr>
            <a:r>
              <a:rPr lang="en-AU" dirty="0"/>
              <a:t>In Jesus, God absorbed human violence </a:t>
            </a:r>
          </a:p>
          <a:p>
            <a:pPr>
              <a:buNone/>
            </a:pPr>
            <a:r>
              <a:rPr lang="en-AU" dirty="0"/>
              <a:t>and sin and forgave it. </a:t>
            </a:r>
          </a:p>
          <a:p>
            <a:pPr>
              <a:buNone/>
            </a:pPr>
            <a:r>
              <a:rPr lang="en-AU" dirty="0"/>
              <a:t>Those who belong to the Body of Christ </a:t>
            </a:r>
          </a:p>
          <a:p>
            <a:pPr>
              <a:buNone/>
            </a:pPr>
            <a:r>
              <a:rPr lang="en-AU" dirty="0"/>
              <a:t>are called to do the same. </a:t>
            </a:r>
          </a:p>
          <a:p>
            <a:endParaRPr lang="en-US" dirty="0"/>
          </a:p>
        </p:txBody>
      </p:sp>
    </p:spTree>
    <p:extLst>
      <p:ext uri="{BB962C8B-B14F-4D97-AF65-F5344CB8AC3E}">
        <p14:creationId xmlns:p14="http://schemas.microsoft.com/office/powerpoint/2010/main" val="29194241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Key themes of the gospels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AU" dirty="0"/>
              <a:t>All the gospels in their entirety are </a:t>
            </a:r>
          </a:p>
          <a:p>
            <a:pPr>
              <a:buNone/>
            </a:pPr>
            <a:r>
              <a:rPr lang="en-AU" dirty="0"/>
              <a:t>stories of the reconciliation of God</a:t>
            </a:r>
          </a:p>
          <a:p>
            <a:pPr>
              <a:buNone/>
            </a:pPr>
            <a:r>
              <a:rPr lang="en-AU" dirty="0"/>
              <a:t> and the world in and through Jesus.</a:t>
            </a:r>
          </a:p>
          <a:p>
            <a:pPr>
              <a:buNone/>
            </a:pPr>
            <a:r>
              <a:rPr lang="en-AU" dirty="0"/>
              <a:t> The whole point of the gospels is to </a:t>
            </a:r>
          </a:p>
          <a:p>
            <a:pPr>
              <a:buNone/>
            </a:pPr>
            <a:r>
              <a:rPr lang="en-AU" dirty="0"/>
              <a:t>show that “All (reconciliation) is </a:t>
            </a:r>
          </a:p>
          <a:p>
            <a:pPr>
              <a:buNone/>
            </a:pPr>
            <a:r>
              <a:rPr lang="en-AU" dirty="0"/>
              <a:t>from God, who through Christ </a:t>
            </a:r>
          </a:p>
          <a:p>
            <a:pPr>
              <a:buNone/>
            </a:pPr>
            <a:r>
              <a:rPr lang="en-AU" dirty="0"/>
              <a:t>reconciled us to himself and gave us</a:t>
            </a:r>
          </a:p>
          <a:p>
            <a:pPr>
              <a:buNone/>
            </a:pPr>
            <a:r>
              <a:rPr lang="en-AU" dirty="0"/>
              <a:t> the ministry of handing on this</a:t>
            </a:r>
          </a:p>
          <a:p>
            <a:pPr>
              <a:buNone/>
            </a:pPr>
            <a:r>
              <a:rPr lang="en-AU" dirty="0"/>
              <a:t> reconciliation’ (2 </a:t>
            </a:r>
            <a:r>
              <a:rPr lang="en-AU" dirty="0" err="1"/>
              <a:t>Cor</a:t>
            </a:r>
            <a:r>
              <a:rPr lang="en-AU" dirty="0"/>
              <a:t> 5:18).</a:t>
            </a:r>
          </a:p>
          <a:p>
            <a:endParaRPr lang="en-US" dirty="0"/>
          </a:p>
        </p:txBody>
      </p:sp>
      <p:pic>
        <p:nvPicPr>
          <p:cNvPr id="4" name="Picture 3" descr="thumbnailCAJDJJ66.jpg"/>
          <p:cNvPicPr>
            <a:picLocks noChangeAspect="1"/>
          </p:cNvPicPr>
          <p:nvPr/>
        </p:nvPicPr>
        <p:blipFill>
          <a:blip r:embed="rId2" cstate="print"/>
          <a:stretch>
            <a:fillRect/>
          </a:stretch>
        </p:blipFill>
        <p:spPr>
          <a:xfrm>
            <a:off x="6444208" y="1700808"/>
            <a:ext cx="2152658" cy="3249295"/>
          </a:xfrm>
          <a:prstGeom prst="rect">
            <a:avLst/>
          </a:prstGeom>
        </p:spPr>
      </p:pic>
    </p:spTree>
    <p:extLst>
      <p:ext uri="{BB962C8B-B14F-4D97-AF65-F5344CB8AC3E}">
        <p14:creationId xmlns:p14="http://schemas.microsoft.com/office/powerpoint/2010/main" val="3167210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The Lost parables</a:t>
            </a:r>
            <a:r>
              <a:rPr lang="en-AU" sz="5400" dirty="0"/>
              <a:t/>
            </a:r>
            <a:br>
              <a:rPr lang="en-AU" sz="5400" dirty="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AU" dirty="0"/>
              <a:t>Three beloved stories of </a:t>
            </a:r>
          </a:p>
          <a:p>
            <a:pPr>
              <a:buNone/>
            </a:pPr>
            <a:r>
              <a:rPr lang="en-AU" dirty="0"/>
              <a:t>Reconciliation  often called ‘the </a:t>
            </a:r>
          </a:p>
          <a:p>
            <a:pPr>
              <a:buNone/>
            </a:pPr>
            <a:r>
              <a:rPr lang="en-AU" dirty="0"/>
              <a:t>gospel within the gospel’ occur in </a:t>
            </a:r>
          </a:p>
          <a:p>
            <a:pPr>
              <a:buNone/>
            </a:pPr>
            <a:r>
              <a:rPr lang="en-AU" dirty="0"/>
              <a:t>Chapter 15 of Luke’s  gospel.</a:t>
            </a:r>
          </a:p>
          <a:p>
            <a:pPr>
              <a:buNone/>
            </a:pPr>
            <a:endParaRPr lang="en-AU" dirty="0"/>
          </a:p>
          <a:p>
            <a:pPr>
              <a:buNone/>
            </a:pPr>
            <a:r>
              <a:rPr lang="en-AU" dirty="0"/>
              <a:t>The lost sheep</a:t>
            </a:r>
          </a:p>
          <a:p>
            <a:pPr>
              <a:buNone/>
            </a:pPr>
            <a:endParaRPr lang="en-AU" dirty="0"/>
          </a:p>
          <a:p>
            <a:pPr>
              <a:buNone/>
            </a:pPr>
            <a:r>
              <a:rPr lang="en-AU" dirty="0"/>
              <a:t>The lost coin</a:t>
            </a:r>
          </a:p>
          <a:p>
            <a:pPr>
              <a:buNone/>
            </a:pPr>
            <a:endParaRPr lang="en-AU" dirty="0"/>
          </a:p>
          <a:p>
            <a:pPr>
              <a:buNone/>
            </a:pPr>
            <a:r>
              <a:rPr lang="en-AU" dirty="0"/>
              <a:t>The lost son</a:t>
            </a:r>
          </a:p>
          <a:p>
            <a:endParaRPr lang="en-US" dirty="0"/>
          </a:p>
        </p:txBody>
      </p:sp>
      <p:pic>
        <p:nvPicPr>
          <p:cNvPr id="4" name="Picture 3" descr="prodigalson.jpg"/>
          <p:cNvPicPr>
            <a:picLocks noChangeAspect="1"/>
          </p:cNvPicPr>
          <p:nvPr/>
        </p:nvPicPr>
        <p:blipFill>
          <a:blip r:embed="rId3" cstate="print"/>
          <a:stretch>
            <a:fillRect/>
          </a:stretch>
        </p:blipFill>
        <p:spPr>
          <a:xfrm>
            <a:off x="5076056" y="3140968"/>
            <a:ext cx="3853400" cy="3240360"/>
          </a:xfrm>
          <a:prstGeom prst="rect">
            <a:avLst/>
          </a:prstGeom>
        </p:spPr>
      </p:pic>
    </p:spTree>
    <p:extLst>
      <p:ext uri="{BB962C8B-B14F-4D97-AF65-F5344CB8AC3E}">
        <p14:creationId xmlns:p14="http://schemas.microsoft.com/office/powerpoint/2010/main" val="27600380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3788</Words>
  <Application>Microsoft Macintosh PowerPoint</Application>
  <PresentationFormat>On-screen Show (4:3)</PresentationFormat>
  <Paragraphs>424</Paragraphs>
  <Slides>41</Slides>
  <Notes>27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1_Office Theme</vt:lpstr>
      <vt:lpstr>The Sacraments of Healing.</vt:lpstr>
      <vt:lpstr>Penance</vt:lpstr>
      <vt:lpstr>PowerPoint Presentation</vt:lpstr>
      <vt:lpstr>SACRAMENT OF RECONCILIATION FOR CHILDREN</vt:lpstr>
      <vt:lpstr>Reconciliation in God’s story </vt:lpstr>
      <vt:lpstr>Reconciliation</vt:lpstr>
      <vt:lpstr>In the New Testament</vt:lpstr>
      <vt:lpstr>Key themes of the gospels</vt:lpstr>
      <vt:lpstr>The Lost parables </vt:lpstr>
      <vt:lpstr>Jesus empowers his followers to forgive and reconcile</vt:lpstr>
      <vt:lpstr>New Testament Times </vt:lpstr>
      <vt:lpstr>The Sacrament</vt:lpstr>
      <vt:lpstr>The Sacrament</vt:lpstr>
      <vt:lpstr>The Sacrament</vt:lpstr>
      <vt:lpstr>Vatican 11</vt:lpstr>
      <vt:lpstr>How do we celebrate the sacrament? </vt:lpstr>
      <vt:lpstr>The first rite</vt:lpstr>
      <vt:lpstr>When do we celebrate reconciliation?</vt:lpstr>
      <vt:lpstr>The second rite</vt:lpstr>
      <vt:lpstr>When do we celebrate reconciliation?</vt:lpstr>
      <vt:lpstr>The third rite</vt:lpstr>
      <vt:lpstr>The Sacrament</vt:lpstr>
      <vt:lpstr>Who celebrates reconciliation?</vt:lpstr>
      <vt:lpstr>With children</vt:lpstr>
      <vt:lpstr>The process</vt:lpstr>
      <vt:lpstr>Reconciliation in the Mass</vt:lpstr>
      <vt:lpstr>In the Mass</vt:lpstr>
      <vt:lpstr>Reconciliation rituals</vt:lpstr>
      <vt:lpstr>Reconciliation in Australia </vt:lpstr>
      <vt:lpstr>Vatican 11</vt:lpstr>
      <vt:lpstr>Sin affects our relationships</vt:lpstr>
      <vt:lpstr>The process</vt:lpstr>
      <vt:lpstr>Anointing of the sick </vt:lpstr>
      <vt:lpstr>The Sacrament</vt:lpstr>
      <vt:lpstr>When do we celebrate it? </vt:lpstr>
      <vt:lpstr>Laying of the hands</vt:lpstr>
      <vt:lpstr>Teaching the Sacraments of healing</vt:lpstr>
      <vt:lpstr>OF INTEREST </vt:lpstr>
      <vt:lpstr>In Summary</vt:lpstr>
      <vt:lpstr>PowerPoint Presentation</vt:lpstr>
      <vt:lpstr>PowerPoint Presentation</vt:lpstr>
    </vt:vector>
  </TitlesOfParts>
  <Company>CEO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Sacraments of Healing.</dc:title>
  <dc:creator>Lisa_Mammoliti</dc:creator>
  <cp:lastModifiedBy>Maureen Hemmings</cp:lastModifiedBy>
  <cp:revision>7</cp:revision>
  <dcterms:created xsi:type="dcterms:W3CDTF">2013-07-06T04:58:20Z</dcterms:created>
  <dcterms:modified xsi:type="dcterms:W3CDTF">2014-07-01T10:12:21Z</dcterms:modified>
</cp:coreProperties>
</file>